
<file path=[Content_Types].xml><?xml version="1.0" encoding="utf-8"?>
<Types xmlns="http://schemas.openxmlformats.org/package/2006/content-types">
  <Default Extension="gif&amp;ehk=05OULvSJycm" ContentType="image/gif"/>
  <Default Extension="jpeg" ContentType="image/jpeg"/>
  <Default Extension="jpg" ContentType="image/jpeg"/>
  <Default Extension="jpg&amp;ehk=bb75nN7aYqlaxz1RpEPfOw&amp;r=0&amp;pid=OfficeInsert" ContentType="image/jpeg"/>
  <Default Extension="jpg&amp;ehk=G5vL8o2J4WmQiXJDGdtTlA&amp;r=0&amp;pid=OfficeInsert" ContentType="image/jpeg"/>
  <Default Extension="jpg&amp;ehk=KfmTlxPxSWHDrqkNGBO7qQ&amp;r=0&amp;pid=OfficeInsert" ContentType="image/jpeg"/>
  <Default Extension="mp4" ContentType="video/mp4"/>
  <Default Extension="png" ContentType="image/png"/>
  <Default Extension="png&amp;ehk=WfwGM"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57" r:id="rId3"/>
    <p:sldId id="258" r:id="rId4"/>
    <p:sldId id="267" r:id="rId5"/>
    <p:sldId id="268" r:id="rId6"/>
    <p:sldId id="281" r:id="rId7"/>
    <p:sldId id="266" r:id="rId8"/>
    <p:sldId id="269" r:id="rId9"/>
    <p:sldId id="270" r:id="rId10"/>
    <p:sldId id="285" r:id="rId11"/>
    <p:sldId id="283" r:id="rId12"/>
    <p:sldId id="284" r:id="rId13"/>
    <p:sldId id="272" r:id="rId14"/>
    <p:sldId id="273" r:id="rId15"/>
    <p:sldId id="274" r:id="rId16"/>
    <p:sldId id="260" r:id="rId17"/>
    <p:sldId id="261" r:id="rId18"/>
    <p:sldId id="276" r:id="rId19"/>
    <p:sldId id="263" r:id="rId20"/>
    <p:sldId id="275" r:id="rId21"/>
    <p:sldId id="277" r:id="rId22"/>
    <p:sldId id="286" r:id="rId23"/>
    <p:sldId id="287" r:id="rId24"/>
    <p:sldId id="288" r:id="rId25"/>
    <p:sldId id="279" r:id="rId26"/>
    <p:sldId id="280" r:id="rId27"/>
    <p:sldId id="27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8367"/>
  </p:normalViewPr>
  <p:slideViewPr>
    <p:cSldViewPr snapToGrid="0" snapToObjects="1">
      <p:cViewPr varScale="1">
        <p:scale>
          <a:sx n="99" d="100"/>
          <a:sy n="99" d="100"/>
        </p:scale>
        <p:origin x="1600" y="176"/>
      </p:cViewPr>
      <p:guideLst/>
    </p:cSldViewPr>
  </p:slideViewPr>
  <p:notesTextViewPr>
    <p:cViewPr>
      <p:scale>
        <a:sx n="1" d="1"/>
        <a:sy n="1" d="1"/>
      </p:scale>
      <p:origin x="0" y="-190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DF9666-E7E7-C649-BA42-55C0E7D2E4BC}" type="datetimeFigureOut">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1B1EC-BE15-AF47-950A-D215EDB65F9B}" type="slidenum">
              <a:rPr lang="en-US" smtClean="0"/>
              <a:t>‹#›</a:t>
            </a:fld>
            <a:endParaRPr lang="en-US"/>
          </a:p>
        </p:txBody>
      </p:sp>
    </p:spTree>
    <p:extLst>
      <p:ext uri="{BB962C8B-B14F-4D97-AF65-F5344CB8AC3E}">
        <p14:creationId xmlns:p14="http://schemas.microsoft.com/office/powerpoint/2010/main" val="3706094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pwc.co.uk/sustainability-climate-change/assets/pdf/how-ai-can-enable-a-sustainable-future.pdf"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business.uq.edu.au/research/interdisciplinary-research/trust-ethics-and-governance-alliance"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Michael Dempewolf.</a:t>
            </a:r>
          </a:p>
          <a:p>
            <a:r>
              <a:rPr lang="en-US" dirty="0"/>
              <a:t>I am a Senior Software Engineer at Cartegraph, located in Key West.  We develop software for municipalities and campuses to manage their assets.</a:t>
            </a:r>
          </a:p>
          <a:p>
            <a:r>
              <a:rPr lang="en-US" dirty="0"/>
              <a:t>I have been in the industry for +25 years.</a:t>
            </a:r>
          </a:p>
          <a:p>
            <a:r>
              <a:rPr lang="en-US" dirty="0"/>
              <a:t>I recently was an Assistant Professor of Computer Science at Clarke University.</a:t>
            </a:r>
          </a:p>
          <a:p>
            <a:r>
              <a:rPr lang="en-US" dirty="0"/>
              <a:t>I have a Ph.D. in Information Technology.</a:t>
            </a:r>
          </a:p>
          <a:p>
            <a:r>
              <a:rPr lang="en-US" dirty="0"/>
              <a:t>My topic today is the Future of IT.</a:t>
            </a:r>
          </a:p>
          <a:p>
            <a:r>
              <a:rPr lang="en-US" dirty="0"/>
              <a:t>I gave a similar presentation 4 ½ years ago here at NICC in August 2017.</a:t>
            </a:r>
          </a:p>
          <a:p>
            <a:endParaRPr lang="en-US" dirty="0"/>
          </a:p>
          <a:p>
            <a:r>
              <a:rPr lang="en-US" dirty="0"/>
              <a:t>Let’s take a quick look at the agenda for today …</a:t>
            </a:r>
          </a:p>
          <a:p>
            <a:endParaRPr lang="en-US" dirty="0"/>
          </a:p>
        </p:txBody>
      </p:sp>
      <p:sp>
        <p:nvSpPr>
          <p:cNvPr id="4" name="Slide Number Placeholder 3"/>
          <p:cNvSpPr>
            <a:spLocks noGrp="1"/>
          </p:cNvSpPr>
          <p:nvPr>
            <p:ph type="sldNum" sz="quarter" idx="5"/>
          </p:nvPr>
        </p:nvSpPr>
        <p:spPr/>
        <p:txBody>
          <a:bodyPr/>
          <a:lstStyle/>
          <a:p>
            <a:fld id="{A921B1EC-BE15-AF47-950A-D215EDB65F9B}" type="slidenum">
              <a:rPr lang="en-US" smtClean="0"/>
              <a:t>1</a:t>
            </a:fld>
            <a:endParaRPr lang="en-US"/>
          </a:p>
        </p:txBody>
      </p:sp>
    </p:spTree>
    <p:extLst>
      <p:ext uri="{BB962C8B-B14F-4D97-AF65-F5344CB8AC3E}">
        <p14:creationId xmlns:p14="http://schemas.microsoft.com/office/powerpoint/2010/main" val="3210130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T-Mobile coverage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5G is available in most big cities in the United States.  It is slowly spreading into rural areas.  </a:t>
            </a:r>
            <a:endParaRPr lang="en-US" dirty="0"/>
          </a:p>
          <a:p>
            <a:endParaRPr lang="en-US" dirty="0"/>
          </a:p>
          <a:p>
            <a:r>
              <a:rPr lang="en-US" dirty="0"/>
              <a:t>Source: https://</a:t>
            </a:r>
            <a:r>
              <a:rPr lang="en-US" dirty="0" err="1"/>
              <a:t>www.androidauthority.com</a:t>
            </a:r>
            <a:r>
              <a:rPr lang="en-US" dirty="0"/>
              <a:t>/where-is-5g-available-in-the-us-1140484</a:t>
            </a:r>
          </a:p>
        </p:txBody>
      </p:sp>
      <p:sp>
        <p:nvSpPr>
          <p:cNvPr id="4" name="Slide Number Placeholder 3"/>
          <p:cNvSpPr>
            <a:spLocks noGrp="1"/>
          </p:cNvSpPr>
          <p:nvPr>
            <p:ph type="sldNum" sz="quarter" idx="5"/>
          </p:nvPr>
        </p:nvSpPr>
        <p:spPr/>
        <p:txBody>
          <a:bodyPr/>
          <a:lstStyle/>
          <a:p>
            <a:fld id="{A921B1EC-BE15-AF47-950A-D215EDB65F9B}" type="slidenum">
              <a:rPr lang="en-US" smtClean="0"/>
              <a:t>10</a:t>
            </a:fld>
            <a:endParaRPr lang="en-US"/>
          </a:p>
        </p:txBody>
      </p:sp>
    </p:spTree>
    <p:extLst>
      <p:ext uri="{BB962C8B-B14F-4D97-AF65-F5344CB8AC3E}">
        <p14:creationId xmlns:p14="http://schemas.microsoft.com/office/powerpoint/2010/main" val="1473004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Verison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https://</a:t>
            </a:r>
            <a:r>
              <a:rPr lang="en-US" dirty="0" err="1"/>
              <a:t>www.androidauthority.com</a:t>
            </a:r>
            <a:r>
              <a:rPr lang="en-US" dirty="0"/>
              <a:t>/where-is-5g-available-in-the-us-1140484</a:t>
            </a:r>
          </a:p>
          <a:p>
            <a:endParaRPr lang="en-US" dirty="0"/>
          </a:p>
        </p:txBody>
      </p:sp>
      <p:sp>
        <p:nvSpPr>
          <p:cNvPr id="4" name="Slide Number Placeholder 3"/>
          <p:cNvSpPr>
            <a:spLocks noGrp="1"/>
          </p:cNvSpPr>
          <p:nvPr>
            <p:ph type="sldNum" sz="quarter" idx="5"/>
          </p:nvPr>
        </p:nvSpPr>
        <p:spPr/>
        <p:txBody>
          <a:bodyPr/>
          <a:lstStyle/>
          <a:p>
            <a:fld id="{A921B1EC-BE15-AF47-950A-D215EDB65F9B}" type="slidenum">
              <a:rPr lang="en-US" smtClean="0"/>
              <a:t>11</a:t>
            </a:fld>
            <a:endParaRPr lang="en-US"/>
          </a:p>
        </p:txBody>
      </p:sp>
    </p:spTree>
    <p:extLst>
      <p:ext uri="{BB962C8B-B14F-4D97-AF65-F5344CB8AC3E}">
        <p14:creationId xmlns:p14="http://schemas.microsoft.com/office/powerpoint/2010/main" val="2779878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AT&amp;T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5G is available in most big cities in the United States.  It is slowly spreading into rural areas.  </a:t>
            </a:r>
          </a:p>
          <a:p>
            <a:endParaRPr lang="en-US" dirty="0"/>
          </a:p>
          <a:p>
            <a:r>
              <a:rPr lang="en-US" dirty="0"/>
              <a:t>Source: https://</a:t>
            </a:r>
            <a:r>
              <a:rPr lang="en-US" dirty="0" err="1"/>
              <a:t>www.androidauthority.com</a:t>
            </a:r>
            <a:r>
              <a:rPr lang="en-US" dirty="0"/>
              <a:t>/where-is-5g-available-in-the-us-1140484/</a:t>
            </a:r>
          </a:p>
        </p:txBody>
      </p:sp>
      <p:sp>
        <p:nvSpPr>
          <p:cNvPr id="4" name="Slide Number Placeholder 3"/>
          <p:cNvSpPr>
            <a:spLocks noGrp="1"/>
          </p:cNvSpPr>
          <p:nvPr>
            <p:ph type="sldNum" sz="quarter" idx="5"/>
          </p:nvPr>
        </p:nvSpPr>
        <p:spPr/>
        <p:txBody>
          <a:bodyPr/>
          <a:lstStyle/>
          <a:p>
            <a:fld id="{A921B1EC-BE15-AF47-950A-D215EDB65F9B}" type="slidenum">
              <a:rPr lang="en-US" smtClean="0"/>
              <a:t>12</a:t>
            </a:fld>
            <a:endParaRPr lang="en-US"/>
          </a:p>
        </p:txBody>
      </p:sp>
    </p:spTree>
    <p:extLst>
      <p:ext uri="{BB962C8B-B14F-4D97-AF65-F5344CB8AC3E}">
        <p14:creationId xmlns:p14="http://schemas.microsoft.com/office/powerpoint/2010/main" val="8680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Predictions:</a:t>
            </a:r>
          </a:p>
          <a:p>
            <a:endParaRPr lang="en-US" dirty="0"/>
          </a:p>
          <a:p>
            <a:r>
              <a:rPr lang="en-US" dirty="0"/>
              <a:t>Voice and text translation would be available for the 2020 Tokyo Olympics.  The translation would happen in real time without any delay.  It would leverage the blazing fast speeds of 5G </a:t>
            </a:r>
          </a:p>
          <a:p>
            <a:r>
              <a:rPr lang="en-US" dirty="0"/>
              <a:t>and the work of over a decades worth of translation work.  The service </a:t>
            </a:r>
            <a:r>
              <a:rPr lang="en-US" dirty="0" err="1"/>
              <a:t>wpi;d</a:t>
            </a:r>
            <a:r>
              <a:rPr lang="en-US" dirty="0"/>
              <a:t> translate between English to Japanese and Japanese to English.</a:t>
            </a:r>
          </a:p>
          <a:p>
            <a:endParaRPr lang="en-US" dirty="0"/>
          </a:p>
          <a:p>
            <a:r>
              <a:rPr lang="en-US" dirty="0"/>
              <a:t>Glasses and touch screens (with the aid of token – such as a special ring) would allow users to view screens based upon their language choice.</a:t>
            </a:r>
          </a:p>
          <a:p>
            <a:endParaRPr lang="en-US" dirty="0"/>
          </a:p>
          <a:p>
            <a:r>
              <a:rPr lang="en-US" dirty="0"/>
              <a:t>Sources:</a:t>
            </a:r>
          </a:p>
          <a:p>
            <a:r>
              <a:rPr lang="en-US" dirty="0"/>
              <a:t>https://www.theregister.co.uk/2013/10/03/ntt_docomo_5g_google_glass_translation/</a:t>
            </a:r>
          </a:p>
          <a:p>
            <a:r>
              <a:rPr lang="en-US" dirty="0"/>
              <a:t>http://www.kwintessential.co.uk/blog/interpreting/japanese-automatic-voice-translation-to-impress-at-olympic-games-2020/</a:t>
            </a:r>
          </a:p>
          <a:p>
            <a:endParaRPr lang="en-US" dirty="0"/>
          </a:p>
          <a:p>
            <a:r>
              <a:rPr lang="en-US" b="1" u="sng" dirty="0"/>
              <a:t>Actual:</a:t>
            </a:r>
          </a:p>
          <a:p>
            <a:r>
              <a:rPr lang="en-US" dirty="0"/>
              <a:t>COVID-19 pandemic disrupted the Olympics</a:t>
            </a:r>
          </a:p>
          <a:p>
            <a:r>
              <a:rPr lang="en-US" dirty="0"/>
              <a:t>Google has implemented real time translation.  Currently have 85% efficiency and takes 2 – 5 seconds.</a:t>
            </a:r>
          </a:p>
          <a:p>
            <a:r>
              <a:rPr lang="en-US" dirty="0"/>
              <a:t>Other tech giants are also investing in real time translation.  We will see rapid advances in this area with the spread of 5G, AI, and Edge computing</a:t>
            </a:r>
          </a:p>
          <a:p>
            <a:endParaRPr lang="en-US" dirty="0"/>
          </a:p>
          <a:p>
            <a:r>
              <a:rPr lang="en-US" dirty="0"/>
              <a:t>Source:</a:t>
            </a:r>
          </a:p>
          <a:p>
            <a:endParaRPr lang="en-US" dirty="0"/>
          </a:p>
          <a:p>
            <a:endParaRPr lang="en-US" dirty="0"/>
          </a:p>
        </p:txBody>
      </p:sp>
      <p:sp>
        <p:nvSpPr>
          <p:cNvPr id="4" name="Slide Number Placeholder 3"/>
          <p:cNvSpPr>
            <a:spLocks noGrp="1"/>
          </p:cNvSpPr>
          <p:nvPr>
            <p:ph type="sldNum" sz="quarter" idx="10"/>
          </p:nvPr>
        </p:nvSpPr>
        <p:spPr/>
        <p:txBody>
          <a:bodyPr/>
          <a:lstStyle/>
          <a:p>
            <a:fld id="{730886ED-0237-48B4-A9CA-FE1419D72F89}" type="slidenum">
              <a:rPr lang="en-US" smtClean="0"/>
              <a:t>13</a:t>
            </a:fld>
            <a:endParaRPr lang="en-US" dirty="0"/>
          </a:p>
        </p:txBody>
      </p:sp>
    </p:spTree>
    <p:extLst>
      <p:ext uri="{BB962C8B-B14F-4D97-AF65-F5344CB8AC3E}">
        <p14:creationId xmlns:p14="http://schemas.microsoft.com/office/powerpoint/2010/main" val="1341003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Predictions:</a:t>
            </a:r>
          </a:p>
          <a:p>
            <a:r>
              <a:rPr lang="en-US" dirty="0"/>
              <a:t>Drexel University College of Engineering was working on a special material called Mxene capable of instantly recharging.</a:t>
            </a:r>
          </a:p>
          <a:p>
            <a:r>
              <a:rPr lang="en-US" dirty="0"/>
              <a:t>Charge time was in the tens of milliseconds</a:t>
            </a:r>
          </a:p>
          <a:p>
            <a:endParaRPr lang="en-US" dirty="0"/>
          </a:p>
          <a:p>
            <a:r>
              <a:rPr lang="en-US" dirty="0"/>
              <a:t>Toyota was working on a solid state battery which would be available in cars by 2020.  A solid-state battery would be much smaller and lighter and it would have an improved life.  This technology is also being researched for mobile phones.</a:t>
            </a:r>
          </a:p>
          <a:p>
            <a:endParaRPr lang="en-US" dirty="0"/>
          </a:p>
          <a:p>
            <a:r>
              <a:rPr lang="en-US" dirty="0"/>
              <a:t>Sony was building a battery with 40% higher energy density</a:t>
            </a:r>
          </a:p>
          <a:p>
            <a:endParaRPr lang="en-US" dirty="0"/>
          </a:p>
          <a:p>
            <a:r>
              <a:rPr lang="en-US" dirty="0"/>
              <a:t>Wireless charging:</a:t>
            </a:r>
          </a:p>
          <a:p>
            <a:r>
              <a:rPr lang="en-US" dirty="0"/>
              <a:t>Market and Market predicted wireless charging market will be worth $13.7 billion.</a:t>
            </a:r>
          </a:p>
          <a:p>
            <a:r>
              <a:rPr lang="en-US" dirty="0"/>
              <a:t>Mashable predicted the iPhone will remove its final hole and go wireless charging by 2020.  They state it is not a question of if … but when.  Given the fact Apple has already removed the headphone port, it is likely they will remove the lightning port sooner rather than later.</a:t>
            </a:r>
          </a:p>
          <a:p>
            <a:r>
              <a:rPr lang="en-US" dirty="0"/>
              <a:t>Slash Gear reported GM had signed an agreement with WiTricity which will provide the capability to wirelessly charge its electric batteries.</a:t>
            </a:r>
          </a:p>
          <a:p>
            <a:r>
              <a:rPr lang="en-US" dirty="0"/>
              <a:t>Juniper Research estimated nearly 40% of households would adopt wireless charging by 2020.</a:t>
            </a:r>
          </a:p>
          <a:p>
            <a:endParaRPr lang="en-US" dirty="0"/>
          </a:p>
          <a:p>
            <a:r>
              <a:rPr lang="en-US" dirty="0"/>
              <a:t>The challenges:</a:t>
            </a:r>
          </a:p>
          <a:p>
            <a:r>
              <a:rPr lang="en-US" dirty="0"/>
              <a:t>Multi vendors with non compatible technology operating in the field.</a:t>
            </a:r>
          </a:p>
          <a:p>
            <a:r>
              <a:rPr lang="en-US" dirty="0"/>
              <a:t>Large focus is automotive technologies</a:t>
            </a:r>
          </a:p>
          <a:p>
            <a:r>
              <a:rPr lang="en-US" dirty="0"/>
              <a:t>May not be compatible with instant (or reduced) charging technologies.</a:t>
            </a:r>
          </a:p>
          <a:p>
            <a:endParaRPr lang="en-US" dirty="0"/>
          </a:p>
          <a:p>
            <a:r>
              <a:rPr lang="en-US" dirty="0"/>
              <a:t>Sources:</a:t>
            </a:r>
          </a:p>
          <a:p>
            <a:r>
              <a:rPr lang="en-US" dirty="0"/>
              <a:t>https://thenextweb.com/tech/2017/07/28/scientists-are-creating-a-cell-phone-battery-that-charges-instantly/#.tnw_7lDoXrC3</a:t>
            </a:r>
          </a:p>
          <a:p>
            <a:r>
              <a:rPr lang="en-US" dirty="0"/>
              <a:t>https://techcrunch.com/2017/07/25/toyotas-new-solid-state-battery-could-make-its-way-to-cars-by-2020/</a:t>
            </a:r>
          </a:p>
          <a:p>
            <a:r>
              <a:rPr lang="en-US" dirty="0"/>
              <a:t>http://www.thedrive.com/news/6402/five-minute-recharging-batteries-coming-early-as-2020</a:t>
            </a:r>
          </a:p>
          <a:p>
            <a:r>
              <a:rPr lang="en-US" dirty="0"/>
              <a:t>http://gizmodo.com/sonys-building-a-battery-with-40-higher-energy-density-1748668432</a:t>
            </a:r>
          </a:p>
          <a:p>
            <a:r>
              <a:rPr lang="en-US" dirty="0"/>
              <a:t>http://www.marketsandmarkets.com/PressReleases/wireless-charging.asp</a:t>
            </a:r>
          </a:p>
          <a:p>
            <a:r>
              <a:rPr lang="en-US" dirty="0"/>
              <a:t>http://mashable.com/2017/06/30/iphone-future-no-ports/#AQCZcEf0APqs</a:t>
            </a:r>
          </a:p>
          <a:p>
            <a:r>
              <a:rPr lang="en-US" dirty="0"/>
              <a:t>https://www.slashgear.com/gm-witricity-wireless-car-charging-partnership-21468305/</a:t>
            </a:r>
          </a:p>
          <a:p>
            <a:r>
              <a:rPr lang="en-US" dirty="0"/>
              <a:t>https://www.juniperresearch.com/press/press-releases/mobile-wireless-charging-40pc-households-by-2020</a:t>
            </a:r>
          </a:p>
          <a:p>
            <a:endParaRPr lang="en-US" dirty="0"/>
          </a:p>
          <a:p>
            <a:r>
              <a:rPr lang="en-US" b="1" u="sng" dirty="0"/>
              <a:t>Actual:</a:t>
            </a:r>
          </a:p>
          <a:p>
            <a:r>
              <a:rPr lang="en-US" sz="1200" b="0" i="0" kern="1200" dirty="0">
                <a:solidFill>
                  <a:schemeClr val="tx1"/>
                </a:solidFill>
                <a:effectLst/>
                <a:latin typeface="+mn-lt"/>
                <a:ea typeface="+mn-ea"/>
                <a:cs typeface="+mn-cs"/>
              </a:rPr>
              <a:t>Research continues for both </a:t>
            </a:r>
            <a:r>
              <a:rPr lang="en-US" sz="1200" b="0" i="0" kern="1200" dirty="0" err="1">
                <a:solidFill>
                  <a:schemeClr val="tx1"/>
                </a:solidFill>
                <a:effectLst/>
                <a:latin typeface="+mn-lt"/>
                <a:ea typeface="+mn-ea"/>
                <a:cs typeface="+mn-cs"/>
              </a:rPr>
              <a:t>Mxene</a:t>
            </a:r>
            <a:r>
              <a:rPr lang="en-US" sz="1200" b="0" i="0" kern="1200" dirty="0">
                <a:solidFill>
                  <a:schemeClr val="tx1"/>
                </a:solidFill>
                <a:effectLst/>
                <a:latin typeface="+mn-lt"/>
                <a:ea typeface="+mn-ea"/>
                <a:cs typeface="+mn-cs"/>
              </a:rPr>
              <a:t> and solid state batteries.  </a:t>
            </a:r>
            <a:r>
              <a:rPr lang="en-US" sz="1200" b="0" i="0" kern="1200" dirty="0" err="1">
                <a:solidFill>
                  <a:schemeClr val="tx1"/>
                </a:solidFill>
                <a:effectLst/>
                <a:latin typeface="+mn-lt"/>
                <a:ea typeface="+mn-ea"/>
                <a:cs typeface="+mn-cs"/>
              </a:rPr>
              <a:t>Mxene</a:t>
            </a:r>
            <a:r>
              <a:rPr lang="en-US" sz="1200" b="0" i="0" kern="1200" dirty="0">
                <a:solidFill>
                  <a:schemeClr val="tx1"/>
                </a:solidFill>
                <a:effectLst/>
                <a:latin typeface="+mn-lt"/>
                <a:ea typeface="+mn-ea"/>
                <a:cs typeface="+mn-cs"/>
              </a:rPr>
              <a:t> shows promise and could be available in commercial products in the next 2-5 years.  Solid state batteries unfortunately are decades away.  Battery technology continues to improve with the increase of electric vehicles, advancements in mobile phone batteries, and emergence of new meta materials.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2019 - The global wireless charging market was valued at 9.72 billion</a:t>
            </a:r>
          </a:p>
          <a:p>
            <a:endParaRPr lang="en-US" sz="1200" b="0" i="0" kern="1200" dirty="0">
              <a:solidFill>
                <a:schemeClr val="tx1"/>
              </a:solidFill>
              <a:effectLst/>
              <a:latin typeface="+mn-lt"/>
              <a:ea typeface="+mn-ea"/>
              <a:cs typeface="+mn-cs"/>
            </a:endParaRPr>
          </a:p>
          <a:p>
            <a:r>
              <a:rPr lang="en-US" sz="1200" b="1" i="0" u="none" kern="1200" dirty="0">
                <a:solidFill>
                  <a:schemeClr val="tx1"/>
                </a:solidFill>
                <a:effectLst/>
                <a:latin typeface="+mn-lt"/>
                <a:ea typeface="+mn-ea"/>
                <a:cs typeface="+mn-cs"/>
              </a:rPr>
              <a:t>Source: </a:t>
            </a:r>
          </a:p>
          <a:p>
            <a:r>
              <a:rPr lang="en-US" sz="1200" b="1" i="0" u="none" kern="1200" dirty="0">
                <a:solidFill>
                  <a:schemeClr val="tx1"/>
                </a:solidFill>
                <a:effectLst/>
                <a:latin typeface="+mn-lt"/>
                <a:ea typeface="+mn-ea"/>
                <a:cs typeface="+mn-cs"/>
              </a:rPr>
              <a:t>https://</a:t>
            </a:r>
            <a:r>
              <a:rPr lang="en-US" sz="1200" b="1" i="0" u="none" kern="1200" dirty="0" err="1">
                <a:solidFill>
                  <a:schemeClr val="tx1"/>
                </a:solidFill>
                <a:effectLst/>
                <a:latin typeface="+mn-lt"/>
                <a:ea typeface="+mn-ea"/>
                <a:cs typeface="+mn-cs"/>
              </a:rPr>
              <a:t>www.statista.com</a:t>
            </a:r>
            <a:r>
              <a:rPr lang="en-US" sz="1200" b="1" i="0" u="none" kern="1200" dirty="0">
                <a:solidFill>
                  <a:schemeClr val="tx1"/>
                </a:solidFill>
                <a:effectLst/>
                <a:latin typeface="+mn-lt"/>
                <a:ea typeface="+mn-ea"/>
                <a:cs typeface="+mn-cs"/>
              </a:rPr>
              <a:t>/statistics/1256342/worldwide-wireless-charging-market-revenues/</a:t>
            </a:r>
          </a:p>
          <a:p>
            <a:r>
              <a:rPr lang="en-US" b="1" u="none" dirty="0"/>
              <a:t>https://</a:t>
            </a:r>
            <a:r>
              <a:rPr lang="en-US" b="1" u="none" dirty="0" err="1"/>
              <a:t>www.forbes.com</a:t>
            </a:r>
            <a:r>
              <a:rPr lang="en-US" b="1" u="none" dirty="0"/>
              <a:t>/sites/</a:t>
            </a:r>
            <a:r>
              <a:rPr lang="en-US" b="1" u="none" dirty="0" err="1"/>
              <a:t>neilwinton</a:t>
            </a:r>
            <a:r>
              <a:rPr lang="en-US" b="1" u="none" dirty="0"/>
              <a:t>/2021/11/28/solid-state-batteries-promise-electric-car-popularity-boost-but-technical-mountains-await/?</a:t>
            </a:r>
            <a:r>
              <a:rPr lang="en-US" b="1" u="none" dirty="0" err="1"/>
              <a:t>sh</a:t>
            </a:r>
            <a:r>
              <a:rPr lang="en-US" b="1" u="none" dirty="0"/>
              <a:t>=6ef94905632f</a:t>
            </a:r>
          </a:p>
        </p:txBody>
      </p:sp>
      <p:sp>
        <p:nvSpPr>
          <p:cNvPr id="4" name="Slide Number Placeholder 3"/>
          <p:cNvSpPr>
            <a:spLocks noGrp="1"/>
          </p:cNvSpPr>
          <p:nvPr>
            <p:ph type="sldNum" sz="quarter" idx="10"/>
          </p:nvPr>
        </p:nvSpPr>
        <p:spPr/>
        <p:txBody>
          <a:bodyPr/>
          <a:lstStyle/>
          <a:p>
            <a:fld id="{730886ED-0237-48B4-A9CA-FE1419D72F89}" type="slidenum">
              <a:rPr lang="en-US" smtClean="0"/>
              <a:t>14</a:t>
            </a:fld>
            <a:endParaRPr lang="en-US" dirty="0"/>
          </a:p>
        </p:txBody>
      </p:sp>
    </p:spTree>
    <p:extLst>
      <p:ext uri="{BB962C8B-B14F-4D97-AF65-F5344CB8AC3E}">
        <p14:creationId xmlns:p14="http://schemas.microsoft.com/office/powerpoint/2010/main" val="2102816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other areas we looked at:</a:t>
            </a:r>
          </a:p>
          <a:p>
            <a:endParaRPr lang="en-US" dirty="0"/>
          </a:p>
          <a:p>
            <a:pPr marL="171450" indent="-171450">
              <a:buFontTx/>
              <a:buChar char="-"/>
            </a:pPr>
            <a:r>
              <a:rPr lang="en-US" dirty="0"/>
              <a:t>Drones</a:t>
            </a:r>
          </a:p>
          <a:p>
            <a:pPr marL="171450" indent="-171450">
              <a:buFontTx/>
              <a:buChar char="-"/>
            </a:pPr>
            <a:r>
              <a:rPr lang="en-US" dirty="0"/>
              <a:t>Internet of Things</a:t>
            </a:r>
          </a:p>
          <a:p>
            <a:pPr marL="171450" indent="-171450">
              <a:buFontTx/>
              <a:buChar char="-"/>
            </a:pPr>
            <a:r>
              <a:rPr lang="en-US" dirty="0"/>
              <a:t>Artificial Intelligence/Machine Learning</a:t>
            </a:r>
          </a:p>
          <a:p>
            <a:pPr marL="171450" indent="-171450">
              <a:buFontTx/>
              <a:buChar char="-"/>
            </a:pPr>
            <a:r>
              <a:rPr lang="en-US" dirty="0"/>
              <a:t>Automotive</a:t>
            </a:r>
          </a:p>
          <a:p>
            <a:pPr marL="171450" indent="-171450">
              <a:buFontTx/>
              <a:buChar char="-"/>
            </a:pPr>
            <a:r>
              <a:rPr lang="en-US" dirty="0"/>
              <a:t>Virtual/Augmented Reality</a:t>
            </a:r>
          </a:p>
        </p:txBody>
      </p:sp>
      <p:sp>
        <p:nvSpPr>
          <p:cNvPr id="4" name="Slide Number Placeholder 3"/>
          <p:cNvSpPr>
            <a:spLocks noGrp="1"/>
          </p:cNvSpPr>
          <p:nvPr>
            <p:ph type="sldNum" sz="quarter" idx="10"/>
          </p:nvPr>
        </p:nvSpPr>
        <p:spPr/>
        <p:txBody>
          <a:bodyPr/>
          <a:lstStyle/>
          <a:p>
            <a:fld id="{730886ED-0237-48B4-A9CA-FE1419D72F89}" type="slidenum">
              <a:rPr lang="en-US" smtClean="0"/>
              <a:t>15</a:t>
            </a:fld>
            <a:endParaRPr lang="en-US" dirty="0"/>
          </a:p>
        </p:txBody>
      </p:sp>
    </p:spTree>
    <p:extLst>
      <p:ext uri="{BB962C8B-B14F-4D97-AF65-F5344CB8AC3E}">
        <p14:creationId xmlns:p14="http://schemas.microsoft.com/office/powerpoint/2010/main" val="2668650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a:t>
            </a:r>
          </a:p>
          <a:p>
            <a:r>
              <a:rPr lang="en-US" dirty="0"/>
              <a:t>FFA predicted there </a:t>
            </a:r>
            <a:r>
              <a:rPr lang="en-US" dirty="0" err="1"/>
              <a:t>wouldl</a:t>
            </a:r>
            <a:r>
              <a:rPr lang="en-US" dirty="0"/>
              <a:t> be over 7 million drones flying over America by 2020.</a:t>
            </a:r>
          </a:p>
          <a:p>
            <a:r>
              <a:rPr lang="en-US" dirty="0"/>
              <a:t>At the time, there were 2.5 million drones flying over America.</a:t>
            </a:r>
          </a:p>
          <a:p>
            <a:endParaRPr lang="en-US" dirty="0"/>
          </a:p>
          <a:p>
            <a:r>
              <a:rPr lang="en-US" dirty="0"/>
              <a:t>Uber plans on offering flying taxis using Vertical Take of and Landing (VTOL) drones in Dallas and Dubai by 2020.</a:t>
            </a:r>
          </a:p>
          <a:p>
            <a:endParaRPr lang="en-US" dirty="0"/>
          </a:p>
          <a:p>
            <a:r>
              <a:rPr lang="en-US" dirty="0"/>
              <a:t>Goldman Sachs notes drones have evolved from a strictly military application to a commercial application similar to GPS and the Internet.</a:t>
            </a:r>
          </a:p>
          <a:p>
            <a:r>
              <a:rPr lang="en-US" dirty="0"/>
              <a:t>Goldman Sachs notes drone technology will be a $70 billion industry by 2020.  They note drones are already in use generating climate data, monitoring the borders and more.</a:t>
            </a:r>
          </a:p>
          <a:p>
            <a:endParaRPr lang="en-US" dirty="0"/>
          </a:p>
          <a:p>
            <a:r>
              <a:rPr lang="en-US" dirty="0"/>
              <a:t>Goldman Sachs notes drones will be able to support multiple fields:</a:t>
            </a:r>
          </a:p>
          <a:p>
            <a:pPr marL="171450" indent="-171450">
              <a:buFontTx/>
              <a:buChar char="-"/>
            </a:pPr>
            <a:r>
              <a:rPr lang="en-US" dirty="0"/>
              <a:t>Construction $11.1 billion</a:t>
            </a:r>
          </a:p>
          <a:p>
            <a:pPr marL="171450" indent="-171450">
              <a:buFontTx/>
              <a:buChar char="-"/>
            </a:pPr>
            <a:r>
              <a:rPr lang="en-US" dirty="0"/>
              <a:t>Agriculture $5.9 billion</a:t>
            </a:r>
          </a:p>
          <a:p>
            <a:pPr marL="171450" indent="-171450">
              <a:buFontTx/>
              <a:buChar char="-"/>
            </a:pPr>
            <a:r>
              <a:rPr lang="en-US" dirty="0"/>
              <a:t>Insurance Claims $1.4 billion</a:t>
            </a:r>
          </a:p>
          <a:p>
            <a:pPr marL="171450" indent="-171450">
              <a:buFontTx/>
              <a:buChar char="-"/>
            </a:pPr>
            <a:r>
              <a:rPr lang="en-US" dirty="0"/>
              <a:t>Offshore Oil/Gas Refining $1.1 billion</a:t>
            </a:r>
          </a:p>
          <a:p>
            <a:pPr marL="171450" indent="-171450">
              <a:buFontTx/>
              <a:buChar char="-"/>
            </a:pPr>
            <a:r>
              <a:rPr lang="en-US" dirty="0"/>
              <a:t>Police $885 million</a:t>
            </a:r>
          </a:p>
          <a:p>
            <a:pPr marL="171450" indent="-171450">
              <a:buFontTx/>
              <a:buChar char="-"/>
            </a:pPr>
            <a:r>
              <a:rPr lang="en-US" dirty="0"/>
              <a:t>Fire $881 million</a:t>
            </a:r>
          </a:p>
          <a:p>
            <a:pPr marL="171450" indent="-171450">
              <a:buFontTx/>
              <a:buChar char="-"/>
            </a:pPr>
            <a:r>
              <a:rPr lang="en-US" dirty="0"/>
              <a:t>Many others ranging from Coast Guard to Journalism to Border Patrol, Real Estate, Utilities, Pipelines, Mining, and Cinematography</a:t>
            </a:r>
          </a:p>
          <a:p>
            <a:pPr marL="171450" indent="-171450">
              <a:buFontTx/>
              <a:buChar char="-"/>
            </a:pPr>
            <a:endParaRPr lang="en-US" dirty="0"/>
          </a:p>
          <a:p>
            <a:pPr marL="0" indent="0">
              <a:buFontTx/>
              <a:buNone/>
            </a:pPr>
            <a:r>
              <a:rPr lang="en-US" dirty="0"/>
              <a:t>Drones will be used in applications where it is too dangerous or too costly for humans/aircraft.  Fire fighting water delivery targeting, inspections (pipes, electrical, etc).</a:t>
            </a:r>
          </a:p>
          <a:p>
            <a:pPr marL="0" indent="0">
              <a:buFontTx/>
              <a:buNone/>
            </a:pPr>
            <a:r>
              <a:rPr lang="en-US" dirty="0"/>
              <a:t>Inspect crops in the field.  Inspect 1,000 acres per day</a:t>
            </a:r>
          </a:p>
          <a:p>
            <a:pPr marL="0" indent="0">
              <a:buFontTx/>
              <a:buNone/>
            </a:pPr>
            <a:endParaRPr lang="en-US" dirty="0"/>
          </a:p>
          <a:p>
            <a:r>
              <a:rPr lang="en-US" dirty="0"/>
              <a:t>Sources:</a:t>
            </a:r>
          </a:p>
          <a:p>
            <a:r>
              <a:rPr lang="en-US" dirty="0"/>
              <a:t>https://www.google.com/url?sa=t&amp;rct=j&amp;q=&amp;esrc=s&amp;source=web&amp;cd=1&amp;cad=rja&amp;uact=8&amp;ved=0ahUKEwiW6Nqvit3VAhXq44MKHd1PDfAQFggoMAA&amp;url=http%3A%2F%2Fwww.popsci.com%2Fnew-faa-report-stares-in-face-drone-filled-future&amp;usg=AFQjCNGy9LEhREf44hHOYTv8MeQHMtgCjg</a:t>
            </a:r>
          </a:p>
          <a:p>
            <a:r>
              <a:rPr lang="en-US" dirty="0"/>
              <a:t>http://www.dailymail.co.uk/sciencetech/article-4444874/Uber-looks-soar-flying-taxis-2020.html</a:t>
            </a:r>
          </a:p>
          <a:p>
            <a:r>
              <a:rPr lang="en-US" dirty="0"/>
              <a:t>http://www.goldmansachs.com/our-thinking/technology-driving-innovation/drones/</a:t>
            </a:r>
          </a:p>
          <a:p>
            <a:endParaRPr lang="en-US" dirty="0"/>
          </a:p>
          <a:p>
            <a:r>
              <a:rPr lang="en-US" b="0" u="sng" dirty="0"/>
              <a:t>Actual:</a:t>
            </a:r>
          </a:p>
          <a:p>
            <a:r>
              <a:rPr lang="en-US" dirty="0"/>
              <a:t>According to the FAA, there are close to 1 million drones registered in the US.  This does NOT include hobbyist.</a:t>
            </a:r>
          </a:p>
          <a:p>
            <a:endParaRPr lang="en-US" dirty="0"/>
          </a:p>
          <a:p>
            <a:r>
              <a:rPr lang="en-US" dirty="0"/>
              <a:t>Source: https://</a:t>
            </a:r>
            <a:r>
              <a:rPr lang="en-US" dirty="0" err="1"/>
              <a:t>www.faa.gov</a:t>
            </a:r>
            <a:r>
              <a:rPr lang="en-US" dirty="0"/>
              <a:t>/</a:t>
            </a:r>
            <a:r>
              <a:rPr lang="en-US" dirty="0" err="1"/>
              <a:t>uas</a:t>
            </a:r>
            <a:r>
              <a:rPr lang="en-US" dirty="0"/>
              <a:t>/resources/</a:t>
            </a:r>
            <a:r>
              <a:rPr lang="en-US" dirty="0" err="1"/>
              <a:t>by_the_numbers</a:t>
            </a:r>
            <a:r>
              <a:rPr lang="en-US" dirty="0"/>
              <a:t>/</a:t>
            </a:r>
          </a:p>
          <a:p>
            <a:endParaRPr lang="en-US" dirty="0"/>
          </a:p>
          <a:p>
            <a:r>
              <a:rPr lang="en-US" dirty="0"/>
              <a:t>No Uber UAVs … yet.  Multiple countries have already started putting infrastructure into place to prepare for UAV taxis.  In the US: Houston, Los Angeles, and Orlando have started work.</a:t>
            </a:r>
          </a:p>
          <a:p>
            <a:endParaRPr lang="en-US" dirty="0"/>
          </a:p>
          <a:p>
            <a:r>
              <a:rPr lang="en-US" dirty="0"/>
              <a:t>Source: https://</a:t>
            </a:r>
            <a:r>
              <a:rPr lang="en-US" dirty="0" err="1"/>
              <a:t>www.bbc.com</a:t>
            </a:r>
            <a:r>
              <a:rPr lang="en-US" dirty="0"/>
              <a:t>/news/business-58895259</a:t>
            </a:r>
          </a:p>
          <a:p>
            <a:endParaRPr lang="en-US" dirty="0"/>
          </a:p>
          <a:p>
            <a:endParaRPr lang="en-US" dirty="0"/>
          </a:p>
        </p:txBody>
      </p:sp>
      <p:sp>
        <p:nvSpPr>
          <p:cNvPr id="4" name="Slide Number Placeholder 3"/>
          <p:cNvSpPr>
            <a:spLocks noGrp="1"/>
          </p:cNvSpPr>
          <p:nvPr>
            <p:ph type="sldNum" sz="quarter" idx="10"/>
          </p:nvPr>
        </p:nvSpPr>
        <p:spPr/>
        <p:txBody>
          <a:bodyPr/>
          <a:lstStyle/>
          <a:p>
            <a:fld id="{730886ED-0237-48B4-A9CA-FE1419D72F89}" type="slidenum">
              <a:rPr lang="en-US" smtClean="0"/>
              <a:t>16</a:t>
            </a:fld>
            <a:endParaRPr lang="en-US" dirty="0"/>
          </a:p>
        </p:txBody>
      </p:sp>
    </p:spTree>
    <p:extLst>
      <p:ext uri="{BB962C8B-B14F-4D97-AF65-F5344CB8AC3E}">
        <p14:creationId xmlns:p14="http://schemas.microsoft.com/office/powerpoint/2010/main" val="3367181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a:t>
            </a:r>
          </a:p>
          <a:p>
            <a:r>
              <a:rPr lang="en-US" dirty="0"/>
              <a:t>Forbes predicted annual revenue from IoT </a:t>
            </a:r>
            <a:r>
              <a:rPr lang="en-US" dirty="0" err="1"/>
              <a:t>wiouldreach</a:t>
            </a:r>
            <a:r>
              <a:rPr lang="en-US" dirty="0"/>
              <a:t> $470 billion by 2020.  The number of devices would grow from 15.4 billion in 2015 to 30.7 billion in 2020.</a:t>
            </a:r>
          </a:p>
          <a:p>
            <a:r>
              <a:rPr lang="en-US" dirty="0"/>
              <a:t>IoT has the potential to impact the economy by $2.7 – $6.2 trillion until 2025.</a:t>
            </a:r>
          </a:p>
          <a:p>
            <a:r>
              <a:rPr lang="en-US" dirty="0"/>
              <a:t>Enterprises have been adopted IoT to improve their operations.  Examples include:</a:t>
            </a:r>
          </a:p>
          <a:p>
            <a:pPr marL="171450" indent="-171450">
              <a:buFontTx/>
              <a:buChar char="-"/>
            </a:pPr>
            <a:r>
              <a:rPr lang="en-US" dirty="0"/>
              <a:t>Transportation/Fleet</a:t>
            </a:r>
          </a:p>
          <a:p>
            <a:pPr marL="171450" indent="-171450">
              <a:buFontTx/>
              <a:buChar char="-"/>
            </a:pPr>
            <a:r>
              <a:rPr lang="en-US" dirty="0"/>
              <a:t>Security and Surveillance</a:t>
            </a:r>
          </a:p>
          <a:p>
            <a:pPr marL="171450" indent="-171450">
              <a:buFontTx/>
              <a:buChar char="-"/>
            </a:pPr>
            <a:r>
              <a:rPr lang="en-US" dirty="0"/>
              <a:t>Inventory and warehouse management</a:t>
            </a:r>
          </a:p>
          <a:p>
            <a:pPr marL="171450" indent="-171450">
              <a:buFontTx/>
              <a:buChar char="-"/>
            </a:pPr>
            <a:endParaRPr lang="en-US" dirty="0"/>
          </a:p>
          <a:p>
            <a:pPr marL="0" indent="0">
              <a:buFontTx/>
              <a:buNone/>
            </a:pPr>
            <a:r>
              <a:rPr lang="en-US" dirty="0"/>
              <a:t>Gartner says 8.4 billion devices will be connected in 2017.  That number will rise to 20.4 billion by 2020.</a:t>
            </a:r>
          </a:p>
          <a:p>
            <a:endParaRPr lang="en-US" dirty="0"/>
          </a:p>
          <a:p>
            <a:r>
              <a:rPr lang="en-US" dirty="0"/>
              <a:t>Sources:</a:t>
            </a:r>
          </a:p>
          <a:p>
            <a:r>
              <a:rPr lang="en-US" dirty="0"/>
              <a:t>https://www.forbes.com/sites/louiscolumbus/2016/11/27/roundup-of-internet-of-things-forecasts-and-market-estimates-2016/#64795063292d</a:t>
            </a:r>
          </a:p>
          <a:p>
            <a:r>
              <a:rPr lang="en-US" dirty="0"/>
              <a:t>http://www.gartner.com/newsroom/id/3598917</a:t>
            </a:r>
          </a:p>
          <a:p>
            <a:endParaRPr lang="en-US" dirty="0"/>
          </a:p>
          <a:p>
            <a:r>
              <a:rPr lang="en-US" b="1" u="sng" dirty="0"/>
              <a:t>Actual:</a:t>
            </a:r>
          </a:p>
          <a:p>
            <a:r>
              <a:rPr lang="en-US" dirty="0"/>
              <a:t>In 2020, there was $389 billion in revenue for IoT</a:t>
            </a:r>
          </a:p>
          <a:p>
            <a:endParaRPr lang="en-US" dirty="0"/>
          </a:p>
          <a:p>
            <a:r>
              <a:rPr lang="en-US" dirty="0"/>
              <a:t>Source: https://</a:t>
            </a:r>
            <a:r>
              <a:rPr lang="en-US" dirty="0" err="1"/>
              <a:t>www.statista.com</a:t>
            </a:r>
            <a:r>
              <a:rPr lang="en-US" dirty="0"/>
              <a:t>/statistics/1194709/</a:t>
            </a:r>
            <a:r>
              <a:rPr lang="en-US" dirty="0" err="1"/>
              <a:t>iot</a:t>
            </a:r>
            <a:r>
              <a:rPr lang="en-US" dirty="0"/>
              <a:t>-revenue-worldwide/</a:t>
            </a:r>
          </a:p>
          <a:p>
            <a:endParaRPr lang="en-US" dirty="0"/>
          </a:p>
          <a:p>
            <a:r>
              <a:rPr lang="en-US" dirty="0"/>
              <a:t>In 2020, there were 8.74 billion IoT devices.  This number continues to grow with the growth of ”Smart” devices and digital assistants (Echo - Alexa)</a:t>
            </a:r>
          </a:p>
          <a:p>
            <a:endParaRPr lang="en-US" dirty="0"/>
          </a:p>
          <a:p>
            <a:r>
              <a:rPr lang="en-US" dirty="0"/>
              <a:t>Source: https://</a:t>
            </a:r>
            <a:r>
              <a:rPr lang="en-US" dirty="0" err="1"/>
              <a:t>www.statista.com</a:t>
            </a:r>
            <a:r>
              <a:rPr lang="en-US" dirty="0"/>
              <a:t>/statistics/1183457/</a:t>
            </a:r>
            <a:r>
              <a:rPr lang="en-US" dirty="0" err="1"/>
              <a:t>iot</a:t>
            </a:r>
            <a:r>
              <a:rPr lang="en-US" dirty="0"/>
              <a:t>-connected-devices-worldwide/#:~:text=Number%20of%20IoT%20connected%20devices%20worldwide%202019%2D2030&amp;text=The%20number%20of%20Internet%20of,China%20with%203.17%20billion%20devices.</a:t>
            </a:r>
          </a:p>
        </p:txBody>
      </p:sp>
      <p:sp>
        <p:nvSpPr>
          <p:cNvPr id="4" name="Slide Number Placeholder 3"/>
          <p:cNvSpPr>
            <a:spLocks noGrp="1"/>
          </p:cNvSpPr>
          <p:nvPr>
            <p:ph type="sldNum" sz="quarter" idx="10"/>
          </p:nvPr>
        </p:nvSpPr>
        <p:spPr/>
        <p:txBody>
          <a:bodyPr/>
          <a:lstStyle/>
          <a:p>
            <a:fld id="{730886ED-0237-48B4-A9CA-FE1419D72F89}" type="slidenum">
              <a:rPr lang="en-US" smtClean="0"/>
              <a:t>17</a:t>
            </a:fld>
            <a:endParaRPr lang="en-US" dirty="0"/>
          </a:p>
        </p:txBody>
      </p:sp>
    </p:spTree>
    <p:extLst>
      <p:ext uri="{BB962C8B-B14F-4D97-AF65-F5344CB8AC3E}">
        <p14:creationId xmlns:p14="http://schemas.microsoft.com/office/powerpoint/2010/main" val="2586143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a:t>
            </a:r>
          </a:p>
          <a:p>
            <a:r>
              <a:rPr lang="en-US" dirty="0"/>
              <a:t>Gartner said AI would be in almost every new software product by 2020.</a:t>
            </a:r>
          </a:p>
          <a:p>
            <a:endParaRPr lang="en-US" dirty="0"/>
          </a:p>
          <a:p>
            <a:r>
              <a:rPr lang="en-US" dirty="0"/>
              <a:t>ZDNet stated cognitive and artificial intelligence systems would reach $12.5 billion by the end of 2017.  That number would rise to $46 billion by 2020.</a:t>
            </a:r>
          </a:p>
          <a:p>
            <a:endParaRPr lang="en-US" dirty="0"/>
          </a:p>
          <a:p>
            <a:r>
              <a:rPr lang="en-US" dirty="0"/>
              <a:t>Already being used in services like Microsoft’s Cognitive Services which can analyze a photo and provide information about the photo: what is in the photo, emotions of humans in photos, describe actions in photos, etc.</a:t>
            </a:r>
          </a:p>
          <a:p>
            <a:endParaRPr lang="en-US" dirty="0"/>
          </a:p>
          <a:p>
            <a:r>
              <a:rPr lang="en-US" dirty="0"/>
              <a:t>Challenges:</a:t>
            </a:r>
          </a:p>
          <a:p>
            <a:pPr marL="171450" indent="-171450">
              <a:buFontTx/>
              <a:buChar char="-"/>
            </a:pPr>
            <a:r>
              <a:rPr lang="en-US" dirty="0"/>
              <a:t>Unsupervised learning – currently learn through a structured force-feeding.  Some systems have already started the process.  In some cases, the company has shut down the system as the machines learned in ways humans could not understand.</a:t>
            </a:r>
          </a:p>
          <a:p>
            <a:pPr marL="171450" indent="-171450">
              <a:buFontTx/>
              <a:buChar char="-"/>
            </a:pPr>
            <a:r>
              <a:rPr lang="en-US" dirty="0"/>
              <a:t>Creativity and abstract thinking – currently computers struggle in this area, but with deep thinking computers may be able to cross this threshold by 2020.</a:t>
            </a:r>
          </a:p>
          <a:p>
            <a:pPr marL="171450" indent="-171450">
              <a:buFontTx/>
              <a:buChar char="-"/>
            </a:pPr>
            <a:r>
              <a:rPr lang="en-US" dirty="0"/>
              <a:t>Public trust – Only 39% of the public trusts AI</a:t>
            </a:r>
          </a:p>
          <a:p>
            <a:pPr marL="171450" indent="-171450">
              <a:buFontTx/>
              <a:buChar char="-"/>
            </a:pPr>
            <a:r>
              <a:rPr lang="en-US" dirty="0"/>
              <a:t>Integration – AI needs to integrate with something practical.</a:t>
            </a:r>
          </a:p>
          <a:p>
            <a:pPr marL="171450" indent="-171450">
              <a:buFontTx/>
              <a:buChar char="-"/>
            </a:pPr>
            <a:r>
              <a:rPr lang="en-US" dirty="0"/>
              <a:t>General use – currently designed for specific tasks.  Need to develop so AI can serve a general purpose.  Currently being used in applications like Siri, Google Home, Amazon Alexa, Cortana</a:t>
            </a:r>
          </a:p>
          <a:p>
            <a:endParaRPr lang="en-US" dirty="0"/>
          </a:p>
          <a:p>
            <a:endParaRPr lang="en-US" dirty="0"/>
          </a:p>
          <a:p>
            <a:r>
              <a:rPr lang="en-US" dirty="0"/>
              <a:t>Sources:</a:t>
            </a:r>
          </a:p>
          <a:p>
            <a:r>
              <a:rPr lang="en-US" dirty="0"/>
              <a:t>http://government-2020.dupress.com/driver/artificial-intelligence/</a:t>
            </a:r>
          </a:p>
          <a:p>
            <a:r>
              <a:rPr lang="en-US" dirty="0"/>
              <a:t>https://www.forbes.com/sites/joemckendrick/2017/03/30/artificial-intelligence-will-make-its-mark-within-next-3-years/#2b52cf446d49</a:t>
            </a:r>
          </a:p>
          <a:p>
            <a:r>
              <a:rPr lang="en-US" dirty="0"/>
              <a:t>http://www.gartner.com/newsroom/id/3763265</a:t>
            </a:r>
          </a:p>
          <a:p>
            <a:r>
              <a:rPr lang="en-US" dirty="0"/>
              <a:t>http://www.zdnet.com/article/cognitive-and-artificial-intelligence-spending-expected-to-surge-through-2020-says-idc/</a:t>
            </a:r>
          </a:p>
          <a:p>
            <a:endParaRPr lang="en-US" dirty="0"/>
          </a:p>
          <a:p>
            <a:r>
              <a:rPr lang="en-US" b="1" u="sng" dirty="0"/>
              <a:t>Actual:</a:t>
            </a:r>
          </a:p>
          <a:p>
            <a:r>
              <a:rPr lang="en-US" b="0" u="none" dirty="0"/>
              <a:t>In 2020, AI investment reached $68 billion.</a:t>
            </a:r>
          </a:p>
          <a:p>
            <a:endParaRPr lang="en-US" b="0" u="none" dirty="0"/>
          </a:p>
          <a:p>
            <a:r>
              <a:rPr lang="en-US" b="0" u="none" dirty="0"/>
              <a:t>Source: https://</a:t>
            </a:r>
            <a:r>
              <a:rPr lang="en-US" b="0" u="none" dirty="0" err="1"/>
              <a:t>www.statista.com</a:t>
            </a:r>
            <a:r>
              <a:rPr lang="en-US" b="0" u="none" dirty="0"/>
              <a:t>/statistics/941137/ai-investment-and-funding-worldwide/</a:t>
            </a:r>
          </a:p>
          <a:p>
            <a:endParaRPr lang="en-US" b="0" u="none" dirty="0"/>
          </a:p>
          <a:p>
            <a:r>
              <a:rPr lang="en-US" b="0" u="none" dirty="0"/>
              <a:t>One source indicated venture capitalist invested $75 billion in 2020.</a:t>
            </a:r>
          </a:p>
          <a:p>
            <a:endParaRPr lang="en-US" b="0" u="none" dirty="0"/>
          </a:p>
          <a:p>
            <a:r>
              <a:rPr lang="en-US" b="0" u="none" dirty="0"/>
              <a:t>Source: https://</a:t>
            </a:r>
            <a:r>
              <a:rPr lang="en-US" b="0" u="none" dirty="0" err="1"/>
              <a:t>venturebeat.com</a:t>
            </a:r>
            <a:r>
              <a:rPr lang="en-US" b="0" u="none" dirty="0"/>
              <a:t>/2021/09/30/vcs-invested-over-75b-in-ai-startups-in-2020/#:~:text=According%20to%20the%20findings%2C%20the,nearly%20%2475%20billion%20in%202020.&amp;text=The%20report%20also%20found%20that,reaching%20%2442%20billion%20in%202020.</a:t>
            </a:r>
          </a:p>
        </p:txBody>
      </p:sp>
      <p:sp>
        <p:nvSpPr>
          <p:cNvPr id="4" name="Slide Number Placeholder 3"/>
          <p:cNvSpPr>
            <a:spLocks noGrp="1"/>
          </p:cNvSpPr>
          <p:nvPr>
            <p:ph type="sldNum" sz="quarter" idx="10"/>
          </p:nvPr>
        </p:nvSpPr>
        <p:spPr/>
        <p:txBody>
          <a:bodyPr/>
          <a:lstStyle/>
          <a:p>
            <a:fld id="{730886ED-0237-48B4-A9CA-FE1419D72F89}" type="slidenum">
              <a:rPr lang="en-US" smtClean="0"/>
              <a:t>18</a:t>
            </a:fld>
            <a:endParaRPr lang="en-US" dirty="0"/>
          </a:p>
        </p:txBody>
      </p:sp>
    </p:spTree>
    <p:extLst>
      <p:ext uri="{BB962C8B-B14F-4D97-AF65-F5344CB8AC3E}">
        <p14:creationId xmlns:p14="http://schemas.microsoft.com/office/powerpoint/2010/main" val="2805927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Predictions:</a:t>
            </a:r>
          </a:p>
          <a:p>
            <a:endParaRPr lang="en-US" dirty="0"/>
          </a:p>
          <a:p>
            <a:r>
              <a:rPr lang="en-US" dirty="0"/>
              <a:t>Forbes, TechCo, and Goliath all predicted similar technologies by 2020 for the automotive industry.  The list includes:</a:t>
            </a:r>
          </a:p>
          <a:p>
            <a:pPr marL="171450" indent="-171450">
              <a:buFontTx/>
              <a:buChar char="-"/>
            </a:pPr>
            <a:r>
              <a:rPr lang="en-US" dirty="0"/>
              <a:t>Autonomous vehicles – fully autonomous in certain area/under certain weather conditions</a:t>
            </a:r>
          </a:p>
          <a:p>
            <a:pPr marL="171450" indent="-171450">
              <a:buFontTx/>
              <a:buChar char="-"/>
            </a:pPr>
            <a:r>
              <a:rPr lang="en-US" dirty="0"/>
              <a:t>Driver override systems – take over for safety</a:t>
            </a:r>
          </a:p>
          <a:p>
            <a:pPr marL="171450" indent="-171450">
              <a:buFontTx/>
              <a:buChar char="-"/>
            </a:pPr>
            <a:r>
              <a:rPr lang="en-US" dirty="0"/>
              <a:t>Biometric vehicle access -</a:t>
            </a:r>
          </a:p>
          <a:p>
            <a:pPr marL="171450" indent="-171450">
              <a:buFontTx/>
              <a:buChar char="-"/>
            </a:pPr>
            <a:r>
              <a:rPr lang="en-US" dirty="0"/>
              <a:t>Comprehensive vehicle tracking – insurance companies will offer reduced rates to track your driving habits</a:t>
            </a:r>
          </a:p>
          <a:p>
            <a:pPr marL="171450" indent="-171450">
              <a:buFontTx/>
              <a:buChar char="-"/>
            </a:pPr>
            <a:r>
              <a:rPr lang="en-US" dirty="0"/>
              <a:t>Active window display – navigation, early warning, highlight low visibility obstacles</a:t>
            </a:r>
          </a:p>
          <a:p>
            <a:pPr marL="171450" indent="-171450">
              <a:buFontTx/>
              <a:buChar char="-"/>
            </a:pPr>
            <a:r>
              <a:rPr lang="en-US" dirty="0"/>
              <a:t>Remote vehicle shutdown – stop stolen cars in their tracks, ending police chases</a:t>
            </a:r>
          </a:p>
          <a:p>
            <a:pPr marL="171450" indent="-171450">
              <a:buFontTx/>
              <a:buChar char="-"/>
            </a:pPr>
            <a:r>
              <a:rPr lang="en-US" dirty="0"/>
              <a:t>Active health monitoring – ranging from monitor sleepy drivers to people with a heart attack (automatically pull over and call for help)</a:t>
            </a:r>
          </a:p>
          <a:p>
            <a:pPr marL="171450" indent="-171450">
              <a:buFontTx/>
              <a:buChar char="-"/>
            </a:pPr>
            <a:r>
              <a:rPr lang="en-US" dirty="0"/>
              <a:t>Four cylinder supercar – Currently have a V6 with over 600 horse power.  By 2020, with lightweight composite material, we will have a supercar capable of over 200 mph with a 4 cylinder</a:t>
            </a:r>
          </a:p>
          <a:p>
            <a:pPr marL="171450" indent="-171450">
              <a:buFontTx/>
              <a:buChar char="-"/>
            </a:pPr>
            <a:r>
              <a:rPr lang="en-US" dirty="0"/>
              <a:t>Reconfigurable body parts – convert from truck to SUV</a:t>
            </a:r>
          </a:p>
          <a:p>
            <a:pPr marL="171450" indent="-171450">
              <a:buFontTx/>
              <a:buChar char="-"/>
            </a:pPr>
            <a:r>
              <a:rPr lang="en-US" dirty="0"/>
              <a:t>Smartphone integration</a:t>
            </a:r>
          </a:p>
          <a:p>
            <a:pPr marL="171450" indent="-171450">
              <a:buFontTx/>
              <a:buChar char="-"/>
            </a:pPr>
            <a:r>
              <a:rPr lang="en-US" dirty="0"/>
              <a:t>Car-to-car communication – alert one another to accidents, road blocks, or even bad weather</a:t>
            </a:r>
          </a:p>
          <a:p>
            <a:pPr marL="171450" indent="-171450">
              <a:buFontTx/>
              <a:buChar char="-"/>
            </a:pPr>
            <a:endParaRPr lang="en-US" dirty="0"/>
          </a:p>
          <a:p>
            <a:endParaRPr lang="en-US" dirty="0"/>
          </a:p>
          <a:p>
            <a:r>
              <a:rPr lang="en-US" dirty="0"/>
              <a:t>Sources:</a:t>
            </a:r>
          </a:p>
          <a:p>
            <a:r>
              <a:rPr lang="en-US" dirty="0"/>
              <a:t>https://www.forbes.com/sites/kbrauer/2015/01/19/top-10-advanced-car-technologies-by-2020/#46ee3ece6705</a:t>
            </a:r>
          </a:p>
          <a:p>
            <a:r>
              <a:rPr lang="en-US" dirty="0"/>
              <a:t>https://tech.co/top-10-advanced-car-technologies-2020-2015-09</a:t>
            </a:r>
          </a:p>
          <a:p>
            <a:r>
              <a:rPr lang="en-US" dirty="0"/>
              <a:t>http://www.goliath.com/auto/10-amazing-new-car-technologies-we-expect-by-2020/</a:t>
            </a:r>
          </a:p>
          <a:p>
            <a:endParaRPr lang="en-US" dirty="0"/>
          </a:p>
          <a:p>
            <a:r>
              <a:rPr lang="en-US" b="1" u="sng" dirty="0"/>
              <a:t>Actual:</a:t>
            </a:r>
          </a:p>
          <a:p>
            <a:r>
              <a:rPr lang="en-US" dirty="0"/>
              <a:t>We do not have fully autonomous vehicles yet.  Kelly Blue Book describes 6 levels of autonomous capabilities:</a:t>
            </a:r>
          </a:p>
          <a:p>
            <a:endParaRPr lang="en-US" dirty="0"/>
          </a:p>
          <a:p>
            <a:r>
              <a:rPr lang="en-US" dirty="0"/>
              <a:t>0: No self driving capabilities.  May have sensors, but 100% human driving</a:t>
            </a:r>
          </a:p>
          <a:p>
            <a:r>
              <a:rPr lang="en-US" dirty="0"/>
              <a:t>1: Slight intervention.  Help keep you in your lane</a:t>
            </a:r>
          </a:p>
          <a:p>
            <a:r>
              <a:rPr lang="en-US" dirty="0"/>
              <a:t>2: Multiple autonomous systems: keep you in lane, adjust speed. Still require human driver.  This is the most advanced in the US so far.</a:t>
            </a:r>
          </a:p>
          <a:p>
            <a:r>
              <a:rPr lang="en-US" dirty="0"/>
              <a:t>3: Car can drive itself under limited circumstances.  Honda 100 Legend 1</a:t>
            </a:r>
            <a:r>
              <a:rPr lang="en-US" baseline="30000" dirty="0"/>
              <a:t>st</a:t>
            </a:r>
            <a:r>
              <a:rPr lang="en-US" dirty="0"/>
              <a:t> Level 3 – limited to Japan</a:t>
            </a:r>
          </a:p>
          <a:p>
            <a:r>
              <a:rPr lang="en-US" dirty="0"/>
              <a:t>4: Car can drive itself in fixed loops or known roads.</a:t>
            </a:r>
          </a:p>
          <a:p>
            <a:r>
              <a:rPr lang="en-US" dirty="0"/>
              <a:t>5: Car can drive itself under any condition on any road</a:t>
            </a:r>
          </a:p>
          <a:p>
            <a:endParaRPr lang="en-US" dirty="0"/>
          </a:p>
          <a:p>
            <a:r>
              <a:rPr lang="en-US" dirty="0"/>
              <a:t>Source: https://</a:t>
            </a:r>
            <a:r>
              <a:rPr lang="en-US" dirty="0" err="1"/>
              <a:t>www.kbb.com</a:t>
            </a:r>
            <a:r>
              <a:rPr lang="en-US" dirty="0"/>
              <a:t>/car-advice/self-driving-cars/</a:t>
            </a:r>
          </a:p>
          <a:p>
            <a:endParaRPr lang="en-US" dirty="0"/>
          </a:p>
          <a:p>
            <a:endParaRPr lang="en-US" dirty="0"/>
          </a:p>
        </p:txBody>
      </p:sp>
      <p:sp>
        <p:nvSpPr>
          <p:cNvPr id="4" name="Slide Number Placeholder 3"/>
          <p:cNvSpPr>
            <a:spLocks noGrp="1"/>
          </p:cNvSpPr>
          <p:nvPr>
            <p:ph type="sldNum" sz="quarter" idx="10"/>
          </p:nvPr>
        </p:nvSpPr>
        <p:spPr/>
        <p:txBody>
          <a:bodyPr/>
          <a:lstStyle/>
          <a:p>
            <a:fld id="{730886ED-0237-48B4-A9CA-FE1419D72F89}" type="slidenum">
              <a:rPr lang="en-US" smtClean="0"/>
              <a:t>19</a:t>
            </a:fld>
            <a:endParaRPr lang="en-US" dirty="0"/>
          </a:p>
        </p:txBody>
      </p:sp>
    </p:spTree>
    <p:extLst>
      <p:ext uri="{BB962C8B-B14F-4D97-AF65-F5344CB8AC3E}">
        <p14:creationId xmlns:p14="http://schemas.microsoft.com/office/powerpoint/2010/main" val="3678369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big topic …</a:t>
            </a:r>
          </a:p>
          <a:p>
            <a:r>
              <a:rPr lang="en-US" dirty="0"/>
              <a:t>So I am going to narrow our scope …</a:t>
            </a:r>
          </a:p>
          <a:p>
            <a:r>
              <a:rPr lang="en-US" dirty="0"/>
              <a:t>We will look back at the predictions from the experts from 5 years </a:t>
            </a:r>
            <a:r>
              <a:rPr lang="en-US" dirty="0" err="1"/>
              <a:t>agao</a:t>
            </a:r>
            <a:endParaRPr lang="en-US" dirty="0"/>
          </a:p>
          <a:p>
            <a:r>
              <a:rPr lang="en-US" dirty="0"/>
              <a:t>We will look ahead at the next 5 -10 years based on the expert’s predictions</a:t>
            </a:r>
          </a:p>
          <a:p>
            <a:r>
              <a:rPr lang="en-US" dirty="0"/>
              <a:t>Then we will have a high-level discussion regarding IT’s role</a:t>
            </a:r>
          </a:p>
          <a:p>
            <a:r>
              <a:rPr lang="en-US" dirty="0"/>
              <a:t>We will finish with a question/answer session</a:t>
            </a:r>
          </a:p>
        </p:txBody>
      </p:sp>
      <p:sp>
        <p:nvSpPr>
          <p:cNvPr id="4" name="Slide Number Placeholder 3"/>
          <p:cNvSpPr>
            <a:spLocks noGrp="1"/>
          </p:cNvSpPr>
          <p:nvPr>
            <p:ph type="sldNum" sz="quarter" idx="5"/>
          </p:nvPr>
        </p:nvSpPr>
        <p:spPr/>
        <p:txBody>
          <a:bodyPr/>
          <a:lstStyle/>
          <a:p>
            <a:fld id="{A921B1EC-BE15-AF47-950A-D215EDB65F9B}" type="slidenum">
              <a:rPr lang="en-US" smtClean="0"/>
              <a:t>2</a:t>
            </a:fld>
            <a:endParaRPr lang="en-US"/>
          </a:p>
        </p:txBody>
      </p:sp>
    </p:spTree>
    <p:extLst>
      <p:ext uri="{BB962C8B-B14F-4D97-AF65-F5344CB8AC3E}">
        <p14:creationId xmlns:p14="http://schemas.microsoft.com/office/powerpoint/2010/main" val="30150468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a:t>
            </a:r>
          </a:p>
          <a:p>
            <a:r>
              <a:rPr lang="en-US" dirty="0"/>
              <a:t>Gartner predicted by 2019 AR/VR/MR would be adopted by 20% of large-enterprises. </a:t>
            </a:r>
          </a:p>
          <a:p>
            <a:br>
              <a:rPr lang="en-US" dirty="0"/>
            </a:br>
            <a:r>
              <a:rPr lang="en-US" dirty="0"/>
              <a:t>Fast Company predicted AR &amp; VR would generate $150 billion in revenues by 2020.  $120 million from AR and $30 million from VR.</a:t>
            </a:r>
          </a:p>
          <a:p>
            <a:r>
              <a:rPr lang="en-US" dirty="0"/>
              <a:t>Facebook purchased Oculus VR </a:t>
            </a:r>
          </a:p>
          <a:p>
            <a:r>
              <a:rPr lang="en-US" dirty="0"/>
              <a:t>Magic Leap had received over $592 million from investors like Google</a:t>
            </a:r>
          </a:p>
          <a:p>
            <a:r>
              <a:rPr lang="en-US" dirty="0"/>
              <a:t>Lensar - $131 million in funding</a:t>
            </a:r>
          </a:p>
          <a:p>
            <a:r>
              <a:rPr lang="en-US" dirty="0"/>
              <a:t>Nantmobile - $110 million in funding</a:t>
            </a:r>
          </a:p>
          <a:p>
            <a:r>
              <a:rPr lang="en-US" dirty="0"/>
              <a:t>JauntVR - $100 million in funding.  Disney put in $65 million</a:t>
            </a:r>
          </a:p>
          <a:p>
            <a:endParaRPr lang="en-US" dirty="0"/>
          </a:p>
          <a:p>
            <a:r>
              <a:rPr lang="en-US" dirty="0"/>
              <a:t>Business Insider predicted VR &amp; AR would reach $162 billion by 2020.  </a:t>
            </a:r>
          </a:p>
          <a:p>
            <a:endParaRPr lang="en-US" dirty="0"/>
          </a:p>
          <a:p>
            <a:endParaRPr lang="en-US" dirty="0"/>
          </a:p>
          <a:p>
            <a:r>
              <a:rPr lang="en-US" dirty="0"/>
              <a:t>Sources:</a:t>
            </a:r>
          </a:p>
          <a:p>
            <a:r>
              <a:rPr lang="en-US" dirty="0"/>
              <a:t>http://www.businessinsider.com/virtual-and-augmented-reality-markets-will-reach-162-billion-by-2020-2016-8</a:t>
            </a:r>
          </a:p>
          <a:p>
            <a:r>
              <a:rPr lang="en-US" dirty="0"/>
              <a:t>https://www.fastcompany.com/3052209/vr-and-augmented-reality-will-soon-be-worth-150-billion-here-are-the-major-pla</a:t>
            </a:r>
          </a:p>
          <a:p>
            <a:r>
              <a:rPr lang="en-US" dirty="0"/>
              <a:t>http://www.gartner.com/smarterwithgartner/transform-business-outcomes-with-immersive-technology/</a:t>
            </a:r>
          </a:p>
          <a:p>
            <a:endParaRPr lang="en-US" dirty="0"/>
          </a:p>
          <a:p>
            <a:r>
              <a:rPr lang="en-US" b="1" u="sng" dirty="0"/>
              <a:t>Actual:</a:t>
            </a:r>
            <a:endParaRPr lang="en-US" dirty="0"/>
          </a:p>
          <a:p>
            <a:r>
              <a:rPr lang="en-US" dirty="0"/>
              <a:t>In 2020, $18.8 billion in investment for AR/VR/MR</a:t>
            </a:r>
          </a:p>
          <a:p>
            <a:endParaRPr lang="en-US" dirty="0"/>
          </a:p>
          <a:p>
            <a:r>
              <a:rPr lang="en-US" dirty="0"/>
              <a:t>Source: https://</a:t>
            </a:r>
            <a:r>
              <a:rPr lang="en-US" dirty="0" err="1"/>
              <a:t>www.nasdaq.com</a:t>
            </a:r>
            <a:r>
              <a:rPr lang="en-US" dirty="0"/>
              <a:t>/articles/a-multibillion-dollar-trend%3A-when-virtual-reality-meets-augmented-reality-2020-11-17</a:t>
            </a:r>
          </a:p>
          <a:p>
            <a:endParaRPr lang="en-US" dirty="0"/>
          </a:p>
          <a:p>
            <a:r>
              <a:rPr lang="en-US" dirty="0"/>
              <a:t>More than just games: growth in manufacturing, medical, engineering.  Used for training, designing, and communication.</a:t>
            </a:r>
          </a:p>
          <a:p>
            <a:endParaRPr lang="en-US" dirty="0"/>
          </a:p>
        </p:txBody>
      </p:sp>
      <p:sp>
        <p:nvSpPr>
          <p:cNvPr id="4" name="Slide Number Placeholder 3"/>
          <p:cNvSpPr>
            <a:spLocks noGrp="1"/>
          </p:cNvSpPr>
          <p:nvPr>
            <p:ph type="sldNum" sz="quarter" idx="10"/>
          </p:nvPr>
        </p:nvSpPr>
        <p:spPr/>
        <p:txBody>
          <a:bodyPr/>
          <a:lstStyle/>
          <a:p>
            <a:fld id="{730886ED-0237-48B4-A9CA-FE1419D72F89}" type="slidenum">
              <a:rPr lang="en-US" smtClean="0"/>
              <a:t>20</a:t>
            </a:fld>
            <a:endParaRPr lang="en-US" dirty="0"/>
          </a:p>
        </p:txBody>
      </p:sp>
    </p:spTree>
    <p:extLst>
      <p:ext uri="{BB962C8B-B14F-4D97-AF65-F5344CB8AC3E}">
        <p14:creationId xmlns:p14="http://schemas.microsoft.com/office/powerpoint/2010/main" val="2908449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looked back at the past experts’ predictions, lets look forward to the experts’ future predictions.  These are the four areas we will look at.</a:t>
            </a:r>
          </a:p>
        </p:txBody>
      </p:sp>
      <p:sp>
        <p:nvSpPr>
          <p:cNvPr id="4" name="Slide Number Placeholder 3"/>
          <p:cNvSpPr>
            <a:spLocks noGrp="1"/>
          </p:cNvSpPr>
          <p:nvPr>
            <p:ph type="sldNum" sz="quarter" idx="5"/>
          </p:nvPr>
        </p:nvSpPr>
        <p:spPr/>
        <p:txBody>
          <a:bodyPr/>
          <a:lstStyle/>
          <a:p>
            <a:fld id="{A921B1EC-BE15-AF47-950A-D215EDB65F9B}" type="slidenum">
              <a:rPr lang="en-US" smtClean="0"/>
              <a:t>21</a:t>
            </a:fld>
            <a:endParaRPr lang="en-US"/>
          </a:p>
        </p:txBody>
      </p:sp>
    </p:spTree>
    <p:extLst>
      <p:ext uri="{BB962C8B-B14F-4D97-AF65-F5344CB8AC3E}">
        <p14:creationId xmlns:p14="http://schemas.microsoft.com/office/powerpoint/2010/main" val="24512365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experts say the mobile phone will continue to evolve with small incremental changes.  There is debate amongst the experts about what this will eventually lead too.  Some predict little innovation or change claiming we have reached the technological maturity point.  Other experts claim the smart phone will slowly change as users embrace wearable technologies.  They claim users will interact with their wearables versus the actual smart phone.</a:t>
            </a:r>
          </a:p>
          <a:p>
            <a:endParaRPr lang="en-US" dirty="0"/>
          </a:p>
          <a:p>
            <a:r>
              <a:rPr lang="en-US" dirty="0"/>
              <a:t>The majority agree that wearables will continue to see major growth, more user adoption, and potential for new user interactions.  Several large tech companies are investing heavily in this area as they see it as the next progression in user personal technology.  Meta (formerly Facebook) has invested heavily in AR/VR.  Apple has invested heavily in its wearable tech and rumors abound they will introduce new wearable tech.  Apple Glasses?</a:t>
            </a:r>
          </a:p>
          <a:p>
            <a:endParaRPr lang="en-US" dirty="0"/>
          </a:p>
          <a:p>
            <a:r>
              <a:rPr lang="en-US" dirty="0"/>
              <a:t>Experts predict that 5G will increase Edge computing, making our devices the hardware at the edge.  We will continue to have the Cloud, but tech companies are moving some of their computations closer to the edge of user interaction.  With 5G, many tech companies will be able to bring the edge to your phone or wearable.</a:t>
            </a:r>
          </a:p>
          <a:p>
            <a:endParaRPr lang="en-US" dirty="0"/>
          </a:p>
          <a:p>
            <a:r>
              <a:rPr lang="en-US" dirty="0"/>
              <a:t>Many experts predict our mobile phone and our wearables will be made to fold, bend, or stretch to accommodate users.  Mobile flip phones are now available.  There have been major advancements in new meta material which will provide flexibility and stretchability to our devices.  While viable, many manufacturers are looking for ways to automate the process and make it affordable.  We will see the rise of 2</a:t>
            </a:r>
            <a:r>
              <a:rPr lang="en-US" baseline="30000" dirty="0"/>
              <a:t>nd</a:t>
            </a:r>
            <a:r>
              <a:rPr lang="en-US" dirty="0"/>
              <a:t> generation bendable devices.</a:t>
            </a:r>
          </a:p>
          <a:p>
            <a:endParaRPr lang="en-US" dirty="0"/>
          </a:p>
          <a:p>
            <a:r>
              <a:rPr lang="en-US" dirty="0"/>
              <a:t>Some experts predict we will have new interactions with our mobile devices.  These experts predict our mobile phone will identify and communicate with IoT devices in our environment.  These IoT devices will communicate information to our mobile device which in turn will interact with our wearables, send notifications, and provide users information.  Example: Users walking through a grocery store can view important information about a product they are looking at either through their phone or an AR device.  The information can include what the average temperature an item was stored at, or recipes, items still in stock but not on shelves.  Manufactures can look at a machine and see core information: operating temperature, cycle time, current operations, next scheduled maintenance, etc.</a:t>
            </a:r>
          </a:p>
          <a:p>
            <a:endParaRPr lang="en-US" dirty="0"/>
          </a:p>
          <a:p>
            <a:r>
              <a:rPr lang="en-US" dirty="0"/>
              <a:t>We are on the edge of a convergence where mobile devices, wearables (including AR/VR), faster connections (5G), Edge Computing, and AI are available and leveraged to develop new user experiences.  Just like the convergence of technologies which led to smart phones, we may see the adoption of a new set of technology in the way humans interact with personal devices.</a:t>
            </a:r>
          </a:p>
          <a:p>
            <a:endParaRPr lang="en-US" dirty="0"/>
          </a:p>
          <a:p>
            <a:r>
              <a:rPr lang="en-US" dirty="0"/>
              <a:t>Sources:</a:t>
            </a:r>
          </a:p>
          <a:p>
            <a:r>
              <a:rPr lang="en-US" dirty="0"/>
              <a:t>https://</a:t>
            </a:r>
            <a:r>
              <a:rPr lang="en-US" dirty="0" err="1"/>
              <a:t>www.forbes.com</a:t>
            </a:r>
            <a:r>
              <a:rPr lang="en-US" dirty="0"/>
              <a:t>/sites/</a:t>
            </a:r>
            <a:r>
              <a:rPr lang="en-US" dirty="0" err="1"/>
              <a:t>forbestechcouncil</a:t>
            </a:r>
            <a:r>
              <a:rPr lang="en-US" dirty="0"/>
              <a:t>/2020/01/29/nine-tech-experts-share-their-predictions-for-the-future-of-smartphones/?</a:t>
            </a:r>
            <a:r>
              <a:rPr lang="en-US" dirty="0" err="1"/>
              <a:t>sh</a:t>
            </a:r>
            <a:r>
              <a:rPr lang="en-US" dirty="0"/>
              <a:t>=24bfdd8f4020</a:t>
            </a:r>
          </a:p>
          <a:p>
            <a:r>
              <a:rPr lang="en-US" dirty="0"/>
              <a:t>https://</a:t>
            </a:r>
            <a:r>
              <a:rPr lang="en-US" dirty="0" err="1"/>
              <a:t>www.techradar.com</a:t>
            </a:r>
            <a:r>
              <a:rPr lang="en-US" dirty="0"/>
              <a:t>/news/what-could-your-future-smartphone-look-like-in-2030</a:t>
            </a:r>
          </a:p>
          <a:p>
            <a:r>
              <a:rPr lang="en-US" dirty="0"/>
              <a:t>https://</a:t>
            </a:r>
            <a:r>
              <a:rPr lang="en-US" dirty="0" err="1"/>
              <a:t>www.theverge.com</a:t>
            </a:r>
            <a:r>
              <a:rPr lang="en-US" dirty="0"/>
              <a:t>/22749341/smartphones-future-predictions</a:t>
            </a:r>
          </a:p>
          <a:p>
            <a:r>
              <a:rPr lang="en-US" dirty="0"/>
              <a:t>https://</a:t>
            </a:r>
            <a:r>
              <a:rPr lang="en-US" dirty="0" err="1"/>
              <a:t>internetofthingsagenda.techtarget.com</a:t>
            </a:r>
            <a:r>
              <a:rPr lang="en-US" dirty="0"/>
              <a:t>/feature/IoT-and-mobile-app-development-transform-the-future-of-UX</a:t>
            </a:r>
          </a:p>
        </p:txBody>
      </p:sp>
      <p:sp>
        <p:nvSpPr>
          <p:cNvPr id="4" name="Slide Number Placeholder 3"/>
          <p:cNvSpPr>
            <a:spLocks noGrp="1"/>
          </p:cNvSpPr>
          <p:nvPr>
            <p:ph type="sldNum" sz="quarter" idx="5"/>
          </p:nvPr>
        </p:nvSpPr>
        <p:spPr/>
        <p:txBody>
          <a:bodyPr/>
          <a:lstStyle/>
          <a:p>
            <a:fld id="{A921B1EC-BE15-AF47-950A-D215EDB65F9B}" type="slidenum">
              <a:rPr lang="en-US" smtClean="0"/>
              <a:t>22</a:t>
            </a:fld>
            <a:endParaRPr lang="en-US"/>
          </a:p>
        </p:txBody>
      </p:sp>
    </p:spTree>
    <p:extLst>
      <p:ext uri="{BB962C8B-B14F-4D97-AF65-F5344CB8AC3E}">
        <p14:creationId xmlns:p14="http://schemas.microsoft.com/office/powerpoint/2010/main" val="3168586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Experts in this area predict a rise in the number of drones, their uses, and the different areas where they will be used.</a:t>
            </a:r>
          </a:p>
          <a:p>
            <a:endParaRPr lang="en-US" dirty="0"/>
          </a:p>
          <a:p>
            <a:r>
              <a:rPr lang="en-US" dirty="0"/>
              <a:t>One of the major changes is the inclusion of AI in drones.  Drones can be challenging to fly in normal conditions.  To handle complex environmental challenges, drone manufacturers have embraced artificial intelligence to help pilot drones.  AI can provide assistance when dealing with the different types of terrain, weather conditions, and operator experience.  Much like AI has improved automotive driving, AI will improve the experience for operating drones.</a:t>
            </a:r>
          </a:p>
          <a:p>
            <a:endParaRPr lang="en-US" dirty="0"/>
          </a:p>
          <a:p>
            <a:r>
              <a:rPr lang="en-US" dirty="0"/>
              <a:t>Uber has committed to providing UAVs as part of its services.  It had originally planned to launch the service in 2020 for Dubai and Dallas.  Technical, logistical, and regulatory challenges have delayed their launch.  However, Uber is committed to providing electronic VTOL taxis. Joby Aviation acquired Uber Elevate in December 2020 agreeing to integrate their services together to provide seamless aerial and ground transportation services, In June 2021. Joby partnered with America’s largest parking garage operator to create new parking parking spots for urban air taxis.</a:t>
            </a:r>
          </a:p>
          <a:p>
            <a:endParaRPr lang="en-US" dirty="0"/>
          </a:p>
          <a:p>
            <a:r>
              <a:rPr lang="en-US" dirty="0"/>
              <a:t>Additionally, the use of drones has grown to include several areas.  California University noted the following areas where drones were being used and will see growth:</a:t>
            </a:r>
          </a:p>
          <a:p>
            <a:pPr marL="171450" indent="-171450">
              <a:buFont typeface="Arial" panose="020B0604020202020204" pitchFamily="34" charset="0"/>
              <a:buChar char="•"/>
            </a:pPr>
            <a:r>
              <a:rPr lang="en-US" sz="1200" b="1" i="0" kern="1200" dirty="0">
                <a:solidFill>
                  <a:schemeClr val="tx1"/>
                </a:solidFill>
                <a:effectLst/>
                <a:latin typeface="+mn-lt"/>
                <a:ea typeface="+mn-ea"/>
                <a:cs typeface="+mn-cs"/>
              </a:rPr>
              <a:t>Agriculture:</a:t>
            </a:r>
            <a:r>
              <a:rPr lang="en-US" sz="1200" b="0" i="0" kern="1200" dirty="0">
                <a:solidFill>
                  <a:schemeClr val="tx1"/>
                </a:solidFill>
                <a:effectLst/>
                <a:latin typeface="+mn-lt"/>
                <a:ea typeface="+mn-ea"/>
                <a:cs typeface="+mn-cs"/>
              </a:rPr>
              <a:t> The Environmental Protection Agency already utilizes drone technology to manage livestock and survey crops. In the future farmers and ranchers could use unmanned aircraft to strategically monitor and spray their crops.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Conservation: </a:t>
            </a:r>
            <a:r>
              <a:rPr lang="en-US" sz="1200" b="0" i="0" kern="1200" dirty="0">
                <a:solidFill>
                  <a:schemeClr val="tx1"/>
                </a:solidFill>
                <a:effectLst/>
                <a:latin typeface="+mn-lt"/>
                <a:ea typeface="+mn-ea"/>
                <a:cs typeface="+mn-cs"/>
              </a:rPr>
              <a:t>Unmanned aircraft are being used to monitor endangered species and map the changes in various ecosystems around the globe. As drone technology advances, the use and impact of unmanned aircraft in conservation efforts will expand.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Delivery/fulfillment:</a:t>
            </a:r>
            <a:r>
              <a:rPr lang="en-US" sz="1200" b="0" i="0" kern="1200" dirty="0">
                <a:solidFill>
                  <a:schemeClr val="tx1"/>
                </a:solidFill>
                <a:effectLst/>
                <a:latin typeface="+mn-lt"/>
                <a:ea typeface="+mn-ea"/>
                <a:cs typeface="+mn-cs"/>
              </a:rPr>
              <a:t> Anything the postman can carry can also be delivered by drone. Food, prescriptions, that last-minute birthday gift for your dad—in the near future, there will be big changes in the way packages arrive to our doors.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Disaster mitigation and relief</a:t>
            </a:r>
            <a:r>
              <a:rPr lang="en-US" sz="1200" b="0" i="0" kern="1200" dirty="0">
                <a:solidFill>
                  <a:schemeClr val="tx1"/>
                </a:solidFill>
                <a:effectLst/>
                <a:latin typeface="+mn-lt"/>
                <a:ea typeface="+mn-ea"/>
                <a:cs typeface="+mn-cs"/>
              </a:rPr>
              <a:t>: Drones can go places that humans can’t access, so they are an ideal solution for dangerous search and rescue efforts, as well as for delivering emergency supplies to remote locations and disaster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Logistics:</a:t>
            </a:r>
            <a:r>
              <a:rPr lang="en-US" sz="1200" b="0" i="0" kern="1200" dirty="0">
                <a:solidFill>
                  <a:schemeClr val="tx1"/>
                </a:solidFill>
                <a:effectLst/>
                <a:latin typeface="+mn-lt"/>
                <a:ea typeface="+mn-ea"/>
                <a:cs typeface="+mn-cs"/>
              </a:rPr>
              <a:t> Heavy-duty drones can replace trucks for inventory management and moving goods between warehouses. This is likely to decrease the number of semis you see on the road.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Filmmaking and photography:</a:t>
            </a:r>
            <a:r>
              <a:rPr lang="en-US" sz="1200" b="0" i="0" kern="1200" dirty="0">
                <a:solidFill>
                  <a:schemeClr val="tx1"/>
                </a:solidFill>
                <a:effectLst/>
                <a:latin typeface="+mn-lt"/>
                <a:ea typeface="+mn-ea"/>
                <a:cs typeface="+mn-cs"/>
              </a:rPr>
              <a:t> Low-budget filmmakers are already using drones to capture the aerial shots and Hollywood will soon be hiring full crews of drone operators. Unmanned aircraft are also gaining ground with photojournalists who want to capture breaking news from above.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ISPs</a:t>
            </a:r>
            <a:r>
              <a:rPr lang="en-US" sz="1200" b="0" i="0" kern="1200" dirty="0">
                <a:solidFill>
                  <a:schemeClr val="tx1"/>
                </a:solidFill>
                <a:effectLst/>
                <a:latin typeface="+mn-lt"/>
                <a:ea typeface="+mn-ea"/>
                <a:cs typeface="+mn-cs"/>
              </a:rPr>
              <a:t>: Big tech companies like Facebook and Google are experimenting with solar powered drone technology to beam Internet to remote locals. This could transform connectivity as we know 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Law enforcement</a:t>
            </a:r>
            <a:r>
              <a:rPr lang="en-US" sz="1200" b="0" i="0" kern="1200" dirty="0">
                <a:solidFill>
                  <a:schemeClr val="tx1"/>
                </a:solidFill>
                <a:effectLst/>
                <a:latin typeface="+mn-lt"/>
                <a:ea typeface="+mn-ea"/>
                <a:cs typeface="+mn-cs"/>
              </a:rPr>
              <a:t>: In Seattle and Miami, police forces have already applied for permits to use drones, and we’ll likely begin to see unmanned aircraft supplementing police presence at large public events.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chemeClr val="tx1"/>
                </a:solidFill>
                <a:effectLst/>
                <a:latin typeface="+mn-lt"/>
                <a:ea typeface="+mn-ea"/>
                <a:cs typeface="+mn-cs"/>
              </a:rPr>
              <a:t>Real Estate:</a:t>
            </a:r>
            <a:r>
              <a:rPr lang="en-US" sz="1200" b="0" i="0" kern="1200" dirty="0">
                <a:solidFill>
                  <a:schemeClr val="tx1"/>
                </a:solidFill>
                <a:effectLst/>
                <a:latin typeface="+mn-lt"/>
                <a:ea typeface="+mn-ea"/>
                <a:cs typeface="+mn-cs"/>
              </a:rPr>
              <a:t> Real Estate listings are poised to change completely with high-definition videos capture by drones that fly through neighborhoods, and into every room in a listed house.</a:t>
            </a:r>
            <a:endParaRPr lang="en-US" dirty="0"/>
          </a:p>
          <a:p>
            <a:endParaRPr lang="en-US" dirty="0"/>
          </a:p>
          <a:p>
            <a:r>
              <a:rPr lang="en-US" dirty="0"/>
              <a:t>China utilizes drones to inspect power lines in many of its mountainous areas where it is difficult for humans to reach.  Equipped with multiple sensors and cameras, the drones can inspect powerlines and support structures in a fraction of the time it would take a human to do the work.  Imagine using drones to conduct inspections on bridges, skyscrapers, underwater utility lines.</a:t>
            </a:r>
          </a:p>
          <a:p>
            <a:endParaRPr lang="en-US" dirty="0"/>
          </a:p>
          <a:p>
            <a:r>
              <a:rPr lang="en-US" dirty="0"/>
              <a:t>Militaries continued to make significant investments and advancements in drone technology.   Iran uses drones to target internal threats and protect external interests. Sweden announced drone sightings over three nuclear plants.  Future of uses of drones by military includes intelligence gathering, surveillance, delivery of munitions, drone swarms, and even kamikaze style drones.</a:t>
            </a:r>
          </a:p>
          <a:p>
            <a:endParaRPr lang="en-US" dirty="0"/>
          </a:p>
          <a:p>
            <a:r>
              <a:rPr lang="en-US" dirty="0"/>
              <a:t>It is clear, drones have moved past toys and things that hobbyist tinker with.</a:t>
            </a:r>
          </a:p>
          <a:p>
            <a:endParaRPr lang="en-US" dirty="0"/>
          </a:p>
          <a:p>
            <a:r>
              <a:rPr lang="en-US" dirty="0"/>
              <a:t>Sources:</a:t>
            </a:r>
          </a:p>
          <a:p>
            <a:r>
              <a:rPr lang="en-US" dirty="0"/>
              <a:t>https://</a:t>
            </a:r>
            <a:r>
              <a:rPr lang="en-US" dirty="0" err="1"/>
              <a:t>www.forbes.com</a:t>
            </a:r>
            <a:r>
              <a:rPr lang="en-US" dirty="0"/>
              <a:t>/sites/</a:t>
            </a:r>
            <a:r>
              <a:rPr lang="en-US" dirty="0" err="1"/>
              <a:t>forbestechcouncil</a:t>
            </a:r>
            <a:r>
              <a:rPr lang="en-US" dirty="0"/>
              <a:t>/2021/06/30/the-future-of-drones-outer-space-urban-landscapes-and-business-tasks/?</a:t>
            </a:r>
            <a:r>
              <a:rPr lang="en-US" dirty="0" err="1"/>
              <a:t>sh</a:t>
            </a:r>
            <a:r>
              <a:rPr lang="en-US" dirty="0"/>
              <a:t>=7447957ce5d5</a:t>
            </a:r>
          </a:p>
          <a:p>
            <a:r>
              <a:rPr lang="en-US" dirty="0"/>
              <a:t>https://</a:t>
            </a:r>
            <a:r>
              <a:rPr lang="en-US" dirty="0" err="1"/>
              <a:t>www.calu.edu</a:t>
            </a:r>
            <a:r>
              <a:rPr lang="en-US" dirty="0"/>
              <a:t>/academics/undergraduate/associate/drone-technology/future-drone-technology-and-</a:t>
            </a:r>
            <a:r>
              <a:rPr lang="en-US" dirty="0" err="1"/>
              <a:t>uses.aspx</a:t>
            </a:r>
            <a:endParaRPr lang="en-US" dirty="0"/>
          </a:p>
          <a:p>
            <a:r>
              <a:rPr lang="en-US" dirty="0"/>
              <a:t>https://</a:t>
            </a:r>
            <a:r>
              <a:rPr lang="en-US" dirty="0" err="1"/>
              <a:t>www.businessinsider.com</a:t>
            </a:r>
            <a:r>
              <a:rPr lang="en-US" dirty="0"/>
              <a:t>/drone-technology-uses-applications</a:t>
            </a:r>
          </a:p>
          <a:p>
            <a:r>
              <a:rPr lang="en-US" dirty="0"/>
              <a:t>https://</a:t>
            </a:r>
            <a:r>
              <a:rPr lang="en-US" dirty="0" err="1"/>
              <a:t>www.popularmechanics.com</a:t>
            </a:r>
            <a:r>
              <a:rPr lang="en-US" dirty="0"/>
              <a:t>/the-future-of-drones/</a:t>
            </a:r>
          </a:p>
          <a:p>
            <a:r>
              <a:rPr lang="en-US" dirty="0"/>
              <a:t>https://</a:t>
            </a:r>
            <a:r>
              <a:rPr lang="en-US" dirty="0" err="1"/>
              <a:t>www.uber.com</a:t>
            </a:r>
            <a:r>
              <a:rPr lang="en-US" dirty="0"/>
              <a:t>/us/</a:t>
            </a:r>
            <a:r>
              <a:rPr lang="en-US" dirty="0" err="1"/>
              <a:t>en</a:t>
            </a:r>
            <a:r>
              <a:rPr lang="en-US" dirty="0"/>
              <a:t>/elevate/</a:t>
            </a:r>
          </a:p>
          <a:p>
            <a:r>
              <a:rPr lang="en-US" dirty="0"/>
              <a:t>https://</a:t>
            </a:r>
            <a:r>
              <a:rPr lang="en-US" dirty="0" err="1"/>
              <a:t>www.gearbrain.com</a:t>
            </a:r>
            <a:r>
              <a:rPr lang="en-US" dirty="0"/>
              <a:t>/uber-passenger-drone-flying-taxi-2649420674.html</a:t>
            </a:r>
          </a:p>
          <a:p>
            <a:r>
              <a:rPr lang="en-US" dirty="0"/>
              <a:t>https://</a:t>
            </a:r>
            <a:r>
              <a:rPr lang="en-US" dirty="0" err="1"/>
              <a:t>dronelife.com</a:t>
            </a:r>
            <a:r>
              <a:rPr lang="en-US" dirty="0"/>
              <a:t>/2021/06/11/joby-aviation-inks-major-deal-to-snag-parking-spots-for-urban-air-taxis/</a:t>
            </a:r>
          </a:p>
          <a:p>
            <a:r>
              <a:rPr lang="en-US" dirty="0"/>
              <a:t>https://</a:t>
            </a:r>
            <a:r>
              <a:rPr lang="en-US" dirty="0" err="1"/>
              <a:t>www.rferl.org</a:t>
            </a:r>
            <a:r>
              <a:rPr lang="en-US" dirty="0"/>
              <a:t>/a/</a:t>
            </a:r>
            <a:r>
              <a:rPr lang="en-US" dirty="0" err="1"/>
              <a:t>iran</a:t>
            </a:r>
            <a:r>
              <a:rPr lang="en-US" dirty="0"/>
              <a:t>-drone-program-threats-interests/31660048.html</a:t>
            </a:r>
          </a:p>
          <a:p>
            <a:r>
              <a:rPr lang="en-US" dirty="0"/>
              <a:t>https://</a:t>
            </a:r>
            <a:r>
              <a:rPr lang="en-US" dirty="0" err="1"/>
              <a:t>www.bbc.com</a:t>
            </a:r>
            <a:r>
              <a:rPr lang="en-US" dirty="0"/>
              <a:t>/news/world-europe-60035446</a:t>
            </a:r>
          </a:p>
          <a:p>
            <a:r>
              <a:rPr lang="en-US" dirty="0"/>
              <a:t>https://</a:t>
            </a:r>
            <a:r>
              <a:rPr lang="en-US" dirty="0" err="1"/>
              <a:t>www.defensenews.com</a:t>
            </a:r>
            <a:r>
              <a:rPr lang="en-US" dirty="0"/>
              <a:t>/opinion/commentary/2021/05/25/weapons-of-the-future-trends-in-drone-proliferation/</a:t>
            </a:r>
          </a:p>
        </p:txBody>
      </p:sp>
      <p:sp>
        <p:nvSpPr>
          <p:cNvPr id="4" name="Slide Number Placeholder 3"/>
          <p:cNvSpPr>
            <a:spLocks noGrp="1"/>
          </p:cNvSpPr>
          <p:nvPr>
            <p:ph type="sldNum" sz="quarter" idx="5"/>
          </p:nvPr>
        </p:nvSpPr>
        <p:spPr/>
        <p:txBody>
          <a:bodyPr/>
          <a:lstStyle/>
          <a:p>
            <a:fld id="{A921B1EC-BE15-AF47-950A-D215EDB65F9B}" type="slidenum">
              <a:rPr lang="en-US" smtClean="0"/>
              <a:t>23</a:t>
            </a:fld>
            <a:endParaRPr lang="en-US"/>
          </a:p>
        </p:txBody>
      </p:sp>
    </p:spTree>
    <p:extLst>
      <p:ext uri="{BB962C8B-B14F-4D97-AF65-F5344CB8AC3E}">
        <p14:creationId xmlns:p14="http://schemas.microsoft.com/office/powerpoint/2010/main" val="794970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Experts predict we will have over 25 billion IoT devices connected by 2025.  Put into perspective, the current human population in the world is 7.9 billion.  That will be 3 IoT devices for every human being on the planet.</a:t>
            </a:r>
          </a:p>
          <a:p>
            <a:endParaRPr lang="en-US" dirty="0"/>
          </a:p>
          <a:p>
            <a:r>
              <a:rPr lang="en-US" dirty="0"/>
              <a:t>This growth will be fueled by many cities and companies adopting smart technologies to save time and money.  While we still have smart thermostats and digital assistants, IoT devices will move more towards an infrastructure layer.  What does this mean?  We will move past mobile app interaction to services that can be accessed via any connected device.   Services like Pandora and Spotify can be accessed via your mobile phone, Alexa, Smart TV,  automobile, and even smart refrigerators.  In the future, you will be able to access </a:t>
            </a:r>
            <a:r>
              <a:rPr lang="en-US" dirty="0" err="1"/>
              <a:t>DropBox</a:t>
            </a:r>
            <a:r>
              <a:rPr lang="en-US" dirty="0"/>
              <a:t> files wherever you are, not because you can access it via mobile, but because </a:t>
            </a:r>
            <a:r>
              <a:rPr lang="en-US" dirty="0" err="1"/>
              <a:t>DropBox</a:t>
            </a:r>
            <a:r>
              <a:rPr lang="en-US" dirty="0"/>
              <a:t> will be available on any device.  These changes will reach VR/AR devices and other wearables.</a:t>
            </a:r>
          </a:p>
          <a:p>
            <a:endParaRPr lang="en-US" dirty="0"/>
          </a:p>
          <a:p>
            <a:r>
              <a:rPr lang="en-US" dirty="0"/>
              <a:t>IoTs will provide information, notifications, and provide real time interactions with our real world.  By leveraging 5G, AI, and Edge computing, IoT devices will change the way we interact with technology and our world.  Imagine a world where your furnace and/or thermostat contacts you that is experiencing an issue and based on the current and future weather conditions recognizes it needs to be fixed.  It even provides suggestions and will schedule the appointment for you … and this might not even be done on your phone, but your car audio as you are driving, or your gaming system as you are relaxing, or your AR headset as you are traveling.</a:t>
            </a:r>
          </a:p>
          <a:p>
            <a:endParaRPr lang="en-US" dirty="0"/>
          </a:p>
          <a:p>
            <a:r>
              <a:rPr lang="en-US" dirty="0"/>
              <a:t>Sources:</a:t>
            </a:r>
          </a:p>
          <a:p>
            <a:r>
              <a:rPr lang="en-US" dirty="0"/>
              <a:t>https://</a:t>
            </a:r>
            <a:r>
              <a:rPr lang="en-US" dirty="0" err="1"/>
              <a:t>us.norton.com</a:t>
            </a:r>
            <a:r>
              <a:rPr lang="en-US" dirty="0"/>
              <a:t>/internetsecurity-iot-5-predictions-for-the-future-of-iot.html</a:t>
            </a:r>
          </a:p>
          <a:p>
            <a:r>
              <a:rPr lang="en-US" dirty="0"/>
              <a:t>https://</a:t>
            </a:r>
            <a:r>
              <a:rPr lang="en-US" dirty="0" err="1"/>
              <a:t>www.project-disco.org</a:t>
            </a:r>
            <a:r>
              <a:rPr lang="en-US" dirty="0"/>
              <a:t>/innovation/110117-hot-new-tech-everything/?</a:t>
            </a:r>
            <a:r>
              <a:rPr lang="en-US" dirty="0" err="1"/>
              <a:t>gclid</a:t>
            </a:r>
            <a:r>
              <a:rPr lang="en-US" dirty="0"/>
              <a:t>=Cj0KCQiAip-PBhDVARIsAPP2xc3pykgJjw-BgkWybKA_VgbVETTNADRHt-FuDhUFl8oHq713RAHXrfoaAtJ1EALw_wcB</a:t>
            </a:r>
          </a:p>
          <a:p>
            <a:r>
              <a:rPr lang="en-US" dirty="0"/>
              <a:t>https://</a:t>
            </a:r>
            <a:r>
              <a:rPr lang="en-US" dirty="0" err="1"/>
              <a:t>worldpopulationreview.com</a:t>
            </a:r>
            <a:r>
              <a:rPr lang="en-US" dirty="0"/>
              <a:t>/</a:t>
            </a:r>
          </a:p>
          <a:p>
            <a:r>
              <a:rPr lang="en-US" dirty="0"/>
              <a:t>https://</a:t>
            </a:r>
            <a:r>
              <a:rPr lang="en-US" dirty="0" err="1"/>
              <a:t>www.weforum.org</a:t>
            </a:r>
            <a:r>
              <a:rPr lang="en-US" dirty="0"/>
              <a:t>/agenda/2021/03/ai-is-fusing-with-the-internet-of-things-to-create-new-technology-innovations/</a:t>
            </a:r>
          </a:p>
        </p:txBody>
      </p:sp>
      <p:sp>
        <p:nvSpPr>
          <p:cNvPr id="4" name="Slide Number Placeholder 3"/>
          <p:cNvSpPr>
            <a:spLocks noGrp="1"/>
          </p:cNvSpPr>
          <p:nvPr>
            <p:ph type="sldNum" sz="quarter" idx="5"/>
          </p:nvPr>
        </p:nvSpPr>
        <p:spPr/>
        <p:txBody>
          <a:bodyPr/>
          <a:lstStyle/>
          <a:p>
            <a:fld id="{A921B1EC-BE15-AF47-950A-D215EDB65F9B}" type="slidenum">
              <a:rPr lang="en-US" smtClean="0"/>
              <a:t>24</a:t>
            </a:fld>
            <a:endParaRPr lang="en-US"/>
          </a:p>
        </p:txBody>
      </p:sp>
    </p:spTree>
    <p:extLst>
      <p:ext uri="{BB962C8B-B14F-4D97-AF65-F5344CB8AC3E}">
        <p14:creationId xmlns:p14="http://schemas.microsoft.com/office/powerpoint/2010/main" val="2530461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Artificial Intelligence is being used in simple processes today.  It may be a simple chatbot to help a user resolve an issue on the web.  It may be used to model the weather for the next 7-10 days.  It can be used to learn how to solve a problem (machine learning/deep learning).  While we have not evolved to HAL in a Space Odyssey or Jarvis in Marvel’s cinematic universe, we are making major advancements in AI … and that will continue to grow. G</a:t>
            </a:r>
            <a:r>
              <a:rPr lang="en-US" sz="1200" b="0" i="0" kern="1200" dirty="0">
                <a:solidFill>
                  <a:schemeClr val="tx1"/>
                </a:solidFill>
                <a:effectLst/>
                <a:latin typeface="+mn-lt"/>
                <a:ea typeface="+mn-ea"/>
                <a:cs typeface="+mn-cs"/>
              </a:rPr>
              <a:t>raphical processing units (GPU) are making way for Application-Specific Integrated Circuits (ASIC) and Field Programmable Gate Array (FPGA). This is because both ASIC and FPGA showcase better performance than GPU.</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the emergence of 5G and the growth of IoT devices to provide more real-time data, AI will be able to leverage its new hardware to do more than simple processes.  Experts predict by 2030, AI will significantly change healthcare. AI will use data from a patient’s full genomic data, real time monitoring devices, and integrated health-service data to provide precise medical treatments specifically designed for the individual patient.  In addition, AI will may help detect more health issues with greater accuracy.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Experts in this field predict AI will help businesses identify and implement processes to achieve a carbon neutral organization. A </a:t>
            </a:r>
            <a:r>
              <a:rPr lang="en-US" sz="1200" b="0" i="0" u="none" strike="noStrike" kern="1200" dirty="0">
                <a:solidFill>
                  <a:schemeClr val="tx1"/>
                </a:solidFill>
                <a:effectLst/>
                <a:latin typeface="+mn-lt"/>
                <a:ea typeface="+mn-ea"/>
                <a:cs typeface="+mn-cs"/>
                <a:hlinkClick r:id="rId3"/>
              </a:rPr>
              <a:t>Microsoft and PWC report</a:t>
            </a:r>
            <a:r>
              <a:rPr lang="en-US" sz="1200" b="0" i="0" kern="1200" dirty="0">
                <a:solidFill>
                  <a:schemeClr val="tx1"/>
                </a:solidFill>
                <a:effectLst/>
                <a:latin typeface="+mn-lt"/>
                <a:ea typeface="+mn-ea"/>
                <a:cs typeface="+mn-cs"/>
              </a:rPr>
              <a:t> highlights that AI used in sustainability-related contexts could add up to $5.2 trillion USD to the global economy in 2030.  Organizations can utilize AI and IoT devices to identify ways to reduce and eliminate waste and energy.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build trust and protect the world from Skynet and the Terminator, governments must adopt regulations and standards to promote transparency. This year, the United States Federal Trade Commission published guidelines for ‘truth, fairness, and equity’ in AI use, and the European Commission released its recommendations for AI regulation. Both stress the need for transparent AI accountability.  UQ’s </a:t>
            </a:r>
            <a:r>
              <a:rPr lang="en-US" sz="1200" b="0" i="0" u="none" strike="noStrike" kern="1200" dirty="0">
                <a:solidFill>
                  <a:schemeClr val="tx1"/>
                </a:solidFill>
                <a:effectLst/>
                <a:latin typeface="+mn-lt"/>
                <a:ea typeface="+mn-ea"/>
                <a:cs typeface="+mn-cs"/>
                <a:hlinkClick r:id="rId4"/>
              </a:rPr>
              <a:t>Trust Ethics and Governance Alliance</a:t>
            </a:r>
            <a:r>
              <a:rPr lang="en-US" sz="1200" b="0" i="0" kern="1200" dirty="0">
                <a:solidFill>
                  <a:schemeClr val="tx1"/>
                </a:solidFill>
                <a:effectLst/>
                <a:latin typeface="+mn-lt"/>
                <a:ea typeface="+mn-ea"/>
                <a:cs typeface="+mn-cs"/>
              </a:rPr>
              <a:t> research hub predicts that by 2035, organizations will be required to provide transparent reports on their use of AI and data and will be held to high ethical standards </a:t>
            </a:r>
          </a:p>
          <a:p>
            <a:endParaRPr lang="en-US" sz="1200" b="0" i="0" kern="1200" dirty="0">
              <a:solidFill>
                <a:schemeClr val="tx1"/>
              </a:solidFill>
              <a:effectLst/>
              <a:latin typeface="+mn-lt"/>
              <a:ea typeface="+mn-ea"/>
              <a:cs typeface="+mn-cs"/>
            </a:endParaRPr>
          </a:p>
          <a:p>
            <a:r>
              <a:rPr lang="en-US" dirty="0"/>
              <a:t>Experts predict by 2050, machines will be able to read emotions and be able to provide personal experiences to meet customer expectations.  Services exist today where AI can take a photo as input and then output what is happening in the photo along with each individual’s mood.  </a:t>
            </a:r>
          </a:p>
          <a:p>
            <a:endParaRPr lang="en-US" dirty="0"/>
          </a:p>
          <a:p>
            <a:r>
              <a:rPr lang="en-US" dirty="0"/>
              <a:t>Sources:</a:t>
            </a:r>
          </a:p>
          <a:p>
            <a:r>
              <a:rPr lang="en-US" dirty="0"/>
              <a:t>https://</a:t>
            </a:r>
            <a:r>
              <a:rPr lang="en-US" dirty="0" err="1"/>
              <a:t>business.uq.edu.au</a:t>
            </a:r>
            <a:r>
              <a:rPr lang="en-US" dirty="0"/>
              <a:t>/momentum/4-ways-ai-will-revolutionise-the-world</a:t>
            </a:r>
          </a:p>
          <a:p>
            <a:r>
              <a:rPr lang="en-US" dirty="0"/>
              <a:t>https://</a:t>
            </a:r>
            <a:r>
              <a:rPr lang="en-US" dirty="0" err="1"/>
              <a:t>www.forbes.com</a:t>
            </a:r>
            <a:r>
              <a:rPr lang="en-US" dirty="0"/>
              <a:t>/sites/</a:t>
            </a:r>
            <a:r>
              <a:rPr lang="en-US" dirty="0" err="1"/>
              <a:t>forbesbusinesscouncil</a:t>
            </a:r>
            <a:r>
              <a:rPr lang="en-US" dirty="0"/>
              <a:t>/2021/08/23/the-possibilities-of-ai-in-2030-transformation-across-dimensions/?</a:t>
            </a:r>
            <a:r>
              <a:rPr lang="en-US" dirty="0" err="1"/>
              <a:t>sh</a:t>
            </a:r>
            <a:r>
              <a:rPr lang="en-US" dirty="0"/>
              <a:t>=5aa5ced66b67</a:t>
            </a:r>
          </a:p>
        </p:txBody>
      </p:sp>
      <p:sp>
        <p:nvSpPr>
          <p:cNvPr id="4" name="Slide Number Placeholder 3"/>
          <p:cNvSpPr>
            <a:spLocks noGrp="1"/>
          </p:cNvSpPr>
          <p:nvPr>
            <p:ph type="sldNum" sz="quarter" idx="5"/>
          </p:nvPr>
        </p:nvSpPr>
        <p:spPr/>
        <p:txBody>
          <a:bodyPr/>
          <a:lstStyle/>
          <a:p>
            <a:fld id="{A921B1EC-BE15-AF47-950A-D215EDB65F9B}" type="slidenum">
              <a:rPr lang="en-US" smtClean="0"/>
              <a:t>25</a:t>
            </a:fld>
            <a:endParaRPr lang="en-US"/>
          </a:p>
        </p:txBody>
      </p:sp>
    </p:spTree>
    <p:extLst>
      <p:ext uri="{BB962C8B-B14F-4D97-AF65-F5344CB8AC3E}">
        <p14:creationId xmlns:p14="http://schemas.microsoft.com/office/powerpoint/2010/main" val="2787893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there are many more technologies worthy of our attention, due to time constraints we will limit this discussion to the four areas we have already discussed.  However, I would be remiss if I did not talk about IT’s role with these evolving technologies.</a:t>
            </a:r>
          </a:p>
          <a:p>
            <a:endParaRPr lang="en-US" dirty="0"/>
          </a:p>
          <a:p>
            <a:r>
              <a:rPr lang="en-US" dirty="0"/>
              <a:t>As new devices and new technologies emerge, IT must plan, implement, and maintain integrations with these new technologies.  While vendors provide services and data, it will be up to IT to integrate into the organization’s ecosystem.  How will this new device interact with existing data?  What processes will change?  What can break?  How do we detect failures?  How do we fix failures?  How do we minimize the impact of failures?  The answers will depend on each organization’s needs.  Example: if an IoT device that is responsible for reporting temperatures starts to send extreme values, what does the organization want to do about it?  Will there be code in place to prevent logging of this data?  Will there be alerts to fix?  Some organizations may want to keep data on the failures to track frequency and severity.  Others may not/</a:t>
            </a:r>
          </a:p>
          <a:p>
            <a:endParaRPr lang="en-US" dirty="0"/>
          </a:p>
          <a:p>
            <a:r>
              <a:rPr lang="en-US" dirty="0"/>
              <a:t>One thing is certain, the role of IT is evolving.  We are shifting from the role of IT as an enabler to IT as a major component to an organization.  IT must be able to collect larges amounts of data and provide information to the organization.  Gartner notes CEOs want three things: Growth, digitalization and efficiency.  To achieve this, Gartner stated IT should embrace three force-multiplying innovations to accelerate growth and strategically drive their organization forward:</a:t>
            </a:r>
          </a:p>
          <a:p>
            <a:endParaRPr lang="en-US" dirty="0"/>
          </a:p>
          <a:p>
            <a:pPr marL="171450" indent="-171450">
              <a:buFont typeface="Arial" panose="020B0604020202020204" pitchFamily="34" charset="0"/>
              <a:buChar char="•"/>
            </a:pPr>
            <a:r>
              <a:rPr lang="en-US" dirty="0"/>
              <a:t>Trusted digital connections for your people and devices everywhere</a:t>
            </a:r>
          </a:p>
          <a:p>
            <a:pPr marL="171450" indent="-171450">
              <a:buFont typeface="Arial" panose="020B0604020202020204" pitchFamily="34" charset="0"/>
              <a:buChar char="•"/>
            </a:pPr>
            <a:r>
              <a:rPr lang="en-US" dirty="0"/>
              <a:t>Solutions to rapidly scale digital creativity anywhere </a:t>
            </a:r>
          </a:p>
          <a:p>
            <a:pPr marL="171450" indent="-171450">
              <a:buFont typeface="Arial" panose="020B0604020202020204" pitchFamily="34" charset="0"/>
              <a:buChar char="•"/>
            </a:pPr>
            <a:r>
              <a:rPr lang="en-US" dirty="0"/>
              <a:t>Innovative capabilities to accelerate business growth beyond today</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kern="1200" dirty="0">
                <a:solidFill>
                  <a:schemeClr val="tx1"/>
                </a:solidFill>
                <a:effectLst/>
                <a:latin typeface="+mn-lt"/>
                <a:ea typeface="+mn-ea"/>
                <a:cs typeface="+mn-cs"/>
              </a:rPr>
              <a:t>McKinsey predicts many emerging technologies will converge to provide new break throughs in understanding, usage, and services.  Many organizations are investing in multiple areas to achieve a competitive advantage and provide new capabilities and services.  IT must be ready to integrate these new technologies or be prepared to fall behind.</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While these new technologies will provide new benefits and help organizations achieve their goals, they bring new risks to an organizations.  IT must carefully consider the new technologies to plan and implement security to protect their organization and their consumers.  As the waterfront of devices continues to grow, so does the surface area for attacks grow.  Hackers and cyber terrorist will exploit the new surface area to find the one weakness to gain entry into an organization.  Additionally, these nefarious groups will employ new techniques to attack an organization: planting rogue IoT devices, using an IoT army to cripple services, collect and exploit data.  We can know longer think of security as the next step in implementation.  It must </a:t>
            </a:r>
            <a:r>
              <a:rPr lang="en-US" sz="1200" b="0" i="0" kern="1200">
                <a:solidFill>
                  <a:schemeClr val="tx1"/>
                </a:solidFill>
                <a:effectLst/>
                <a:latin typeface="+mn-lt"/>
                <a:ea typeface="+mn-ea"/>
                <a:cs typeface="+mn-cs"/>
              </a:rPr>
              <a:t>be part of </a:t>
            </a:r>
            <a:r>
              <a:rPr lang="en-US" sz="1200" b="0" i="0" kern="1200" dirty="0">
                <a:solidFill>
                  <a:schemeClr val="tx1"/>
                </a:solidFill>
                <a:effectLst/>
                <a:latin typeface="+mn-lt"/>
                <a:ea typeface="+mn-ea"/>
                <a:cs typeface="+mn-cs"/>
              </a:rPr>
              <a:t>the original decision-making process when building or integrating new technology and devices.  Security continues to evolve with thinks like </a:t>
            </a:r>
            <a:r>
              <a:rPr lang="en-US" sz="1200" b="0" i="0" kern="1200" dirty="0" err="1">
                <a:solidFill>
                  <a:schemeClr val="tx1"/>
                </a:solidFill>
                <a:effectLst/>
                <a:latin typeface="+mn-lt"/>
                <a:ea typeface="+mn-ea"/>
                <a:cs typeface="+mn-cs"/>
              </a:rPr>
              <a:t>Cybersecuirty</a:t>
            </a:r>
            <a:r>
              <a:rPr lang="en-US" sz="1200" b="0" i="0" kern="1200" dirty="0">
                <a:solidFill>
                  <a:schemeClr val="tx1"/>
                </a:solidFill>
                <a:effectLst/>
                <a:latin typeface="+mn-lt"/>
                <a:ea typeface="+mn-ea"/>
                <a:cs typeface="+mn-cs"/>
              </a:rPr>
              <a:t> meshes, AI intrusion detection systems, and connected monitoring systems.  It is IT’s responsibility to protect the organization and their consumers.</a:t>
            </a:r>
            <a:endParaRPr lang="en-US" dirty="0"/>
          </a:p>
          <a:p>
            <a:endParaRPr lang="en-US" dirty="0"/>
          </a:p>
          <a:p>
            <a:r>
              <a:rPr lang="en-US" dirty="0"/>
              <a:t>Sources:</a:t>
            </a:r>
          </a:p>
          <a:p>
            <a:r>
              <a:rPr lang="en-US" dirty="0"/>
              <a:t>https://</a:t>
            </a:r>
            <a:r>
              <a:rPr lang="en-US" dirty="0" err="1"/>
              <a:t>emtemp.gcom.cloud</a:t>
            </a:r>
            <a:r>
              <a:rPr lang="en-US" dirty="0"/>
              <a:t>/</a:t>
            </a:r>
            <a:r>
              <a:rPr lang="en-US" dirty="0" err="1"/>
              <a:t>ngw</a:t>
            </a:r>
            <a:r>
              <a:rPr lang="en-US" dirty="0"/>
              <a:t>/</a:t>
            </a:r>
            <a:r>
              <a:rPr lang="en-US" dirty="0" err="1"/>
              <a:t>globalassets</a:t>
            </a:r>
            <a:r>
              <a:rPr lang="en-US" dirty="0"/>
              <a:t>/</a:t>
            </a:r>
            <a:r>
              <a:rPr lang="en-US" dirty="0" err="1"/>
              <a:t>en</a:t>
            </a:r>
            <a:r>
              <a:rPr lang="en-US" dirty="0"/>
              <a:t>/publications/documents/2022-gartner-top-strategic-technology-trends-ebook.pdf</a:t>
            </a:r>
          </a:p>
          <a:p>
            <a:r>
              <a:rPr lang="en-US" dirty="0"/>
              <a:t>https://</a:t>
            </a:r>
            <a:r>
              <a:rPr lang="en-US" dirty="0" err="1"/>
              <a:t>www.mckinsey.com</a:t>
            </a:r>
            <a:r>
              <a:rPr lang="en-US" dirty="0"/>
              <a:t>/business-functions/</a:t>
            </a:r>
            <a:r>
              <a:rPr lang="en-US" dirty="0" err="1"/>
              <a:t>mckinsey</a:t>
            </a:r>
            <a:r>
              <a:rPr lang="en-US" dirty="0"/>
              <a:t>-digital/our-insights/the-top-trends-in-tech</a:t>
            </a:r>
          </a:p>
          <a:p>
            <a:r>
              <a:rPr lang="en-US" dirty="0"/>
              <a:t>https://</a:t>
            </a:r>
            <a:r>
              <a:rPr lang="en-US" dirty="0" err="1"/>
              <a:t>emtemp.gcom.cloud</a:t>
            </a:r>
            <a:r>
              <a:rPr lang="en-US" dirty="0"/>
              <a:t>/</a:t>
            </a:r>
            <a:r>
              <a:rPr lang="en-US" dirty="0" err="1"/>
              <a:t>ngw</a:t>
            </a:r>
            <a:r>
              <a:rPr lang="en-US" dirty="0"/>
              <a:t>/</a:t>
            </a:r>
            <a:r>
              <a:rPr lang="en-US" dirty="0" err="1"/>
              <a:t>globalassets</a:t>
            </a:r>
            <a:r>
              <a:rPr lang="en-US" dirty="0"/>
              <a:t>/</a:t>
            </a:r>
            <a:r>
              <a:rPr lang="en-US" dirty="0" err="1"/>
              <a:t>en</a:t>
            </a:r>
            <a:r>
              <a:rPr lang="en-US" dirty="0"/>
              <a:t>/publications/documents/2022-gartner-top-strategic-technology-trends-ebook.pdf</a:t>
            </a:r>
          </a:p>
        </p:txBody>
      </p:sp>
      <p:sp>
        <p:nvSpPr>
          <p:cNvPr id="4" name="Slide Number Placeholder 3"/>
          <p:cNvSpPr>
            <a:spLocks noGrp="1"/>
          </p:cNvSpPr>
          <p:nvPr>
            <p:ph type="sldNum" sz="quarter" idx="5"/>
          </p:nvPr>
        </p:nvSpPr>
        <p:spPr/>
        <p:txBody>
          <a:bodyPr/>
          <a:lstStyle/>
          <a:p>
            <a:fld id="{A921B1EC-BE15-AF47-950A-D215EDB65F9B}" type="slidenum">
              <a:rPr lang="en-US" smtClean="0"/>
              <a:t>26</a:t>
            </a:fld>
            <a:endParaRPr lang="en-US"/>
          </a:p>
        </p:txBody>
      </p:sp>
    </p:spTree>
    <p:extLst>
      <p:ext uri="{BB962C8B-B14F-4D97-AF65-F5344CB8AC3E}">
        <p14:creationId xmlns:p14="http://schemas.microsoft.com/office/powerpoint/2010/main" val="2434027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your time and your attention.  I will now open it up for any questions.  It can be on any of the topics I discussed or other areas I did not discuss that you may be interested in.</a:t>
            </a:r>
          </a:p>
        </p:txBody>
      </p:sp>
      <p:sp>
        <p:nvSpPr>
          <p:cNvPr id="4" name="Slide Number Placeholder 3"/>
          <p:cNvSpPr>
            <a:spLocks noGrp="1"/>
          </p:cNvSpPr>
          <p:nvPr>
            <p:ph type="sldNum" sz="quarter" idx="10"/>
          </p:nvPr>
        </p:nvSpPr>
        <p:spPr/>
        <p:txBody>
          <a:bodyPr/>
          <a:lstStyle/>
          <a:p>
            <a:fld id="{730886ED-0237-48B4-A9CA-FE1419D72F89}" type="slidenum">
              <a:rPr lang="en-US" smtClean="0"/>
              <a:t>27</a:t>
            </a:fld>
            <a:endParaRPr lang="en-US" dirty="0"/>
          </a:p>
        </p:txBody>
      </p:sp>
    </p:spTree>
    <p:extLst>
      <p:ext uri="{BB962C8B-B14F-4D97-AF65-F5344CB8AC3E}">
        <p14:creationId xmlns:p14="http://schemas.microsoft.com/office/powerpoint/2010/main" val="2204781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looking back at what the experts predicted in 2017.</a:t>
            </a:r>
          </a:p>
        </p:txBody>
      </p:sp>
      <p:sp>
        <p:nvSpPr>
          <p:cNvPr id="4" name="Slide Number Placeholder 3"/>
          <p:cNvSpPr>
            <a:spLocks noGrp="1"/>
          </p:cNvSpPr>
          <p:nvPr>
            <p:ph type="sldNum" sz="quarter" idx="5"/>
          </p:nvPr>
        </p:nvSpPr>
        <p:spPr/>
        <p:txBody>
          <a:bodyPr/>
          <a:lstStyle/>
          <a:p>
            <a:fld id="{A921B1EC-BE15-AF47-950A-D215EDB65F9B}" type="slidenum">
              <a:rPr lang="en-US" smtClean="0"/>
              <a:t>3</a:t>
            </a:fld>
            <a:endParaRPr lang="en-US"/>
          </a:p>
        </p:txBody>
      </p:sp>
    </p:spTree>
    <p:extLst>
      <p:ext uri="{BB962C8B-B14F-4D97-AF65-F5344CB8AC3E}">
        <p14:creationId xmlns:p14="http://schemas.microsoft.com/office/powerpoint/2010/main" val="31463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in 2017, experts said Mobile was still king … and growing.</a:t>
            </a:r>
          </a:p>
          <a:p>
            <a:endParaRPr lang="en-US" dirty="0"/>
          </a:p>
          <a:p>
            <a:r>
              <a:rPr lang="en-US" sz="1200" b="1" u="sng" dirty="0"/>
              <a:t>Predicted: </a:t>
            </a:r>
          </a:p>
          <a:p>
            <a:r>
              <a:rPr lang="en-US" dirty="0"/>
              <a:t>Cisco predicts there will be 11.6 billion connected devices by 2020 with over 5.5 billion users (70% world population)</a:t>
            </a:r>
          </a:p>
          <a:p>
            <a:endParaRPr lang="en-US" dirty="0"/>
          </a:p>
          <a:p>
            <a:r>
              <a:rPr lang="en-US" b="1" u="sng" dirty="0"/>
              <a:t>Actual: </a:t>
            </a:r>
          </a:p>
          <a:p>
            <a:r>
              <a:rPr lang="en-US" dirty="0"/>
              <a:t>14.2 billion in 2020, 14.9 billion connected devices in 2021. There were 6.065 billion users in 2020, 6.38 billion users in 2021</a:t>
            </a:r>
          </a:p>
          <a:p>
            <a:endParaRPr lang="en-US" dirty="0"/>
          </a:p>
          <a:p>
            <a:r>
              <a:rPr lang="en-US" dirty="0"/>
              <a:t>Sources:</a:t>
            </a:r>
          </a:p>
          <a:p>
            <a:r>
              <a:rPr lang="en-US" dirty="0"/>
              <a:t>https://</a:t>
            </a:r>
            <a:r>
              <a:rPr lang="en-US" dirty="0" err="1"/>
              <a:t>www.statista.com</a:t>
            </a:r>
            <a:r>
              <a:rPr lang="en-US" dirty="0"/>
              <a:t>/statistics/245501/multiple-mobile-device-ownership-worldwide/</a:t>
            </a:r>
          </a:p>
          <a:p>
            <a:r>
              <a:rPr lang="en-US" dirty="0"/>
              <a:t>https://</a:t>
            </a:r>
            <a:r>
              <a:rPr lang="en-US" dirty="0" err="1"/>
              <a:t>www.statista.com</a:t>
            </a:r>
            <a:r>
              <a:rPr lang="en-US" dirty="0"/>
              <a:t>/statistics/218984/number-of-global-mobile-users-since-2010/</a:t>
            </a:r>
          </a:p>
          <a:p>
            <a:endParaRPr lang="en-US" dirty="0"/>
          </a:p>
          <a:p>
            <a:r>
              <a:rPr lang="en-US" b="1" u="sng" dirty="0"/>
              <a:t>Predicted:</a:t>
            </a:r>
          </a:p>
          <a:p>
            <a:r>
              <a:rPr lang="en-US" dirty="0"/>
              <a:t>US mobile traffic alone will reach 2.9 exabytes per month by 2020.  2.9 exabytes = streaming 725 million DVDs each month.</a:t>
            </a:r>
          </a:p>
          <a:p>
            <a:endParaRPr lang="en-US" dirty="0"/>
          </a:p>
          <a:p>
            <a:r>
              <a:rPr lang="en-US" b="1" u="sng" dirty="0"/>
              <a:t>Actual</a:t>
            </a:r>
            <a:r>
              <a:rPr lang="en-US" dirty="0"/>
              <a:t>: </a:t>
            </a:r>
          </a:p>
          <a:p>
            <a:r>
              <a:rPr lang="en-US" dirty="0"/>
              <a:t>3.09 exabytes per month in 2020, 5.02 exabytes in 2021</a:t>
            </a:r>
          </a:p>
          <a:p>
            <a:endParaRPr lang="en-US" dirty="0"/>
          </a:p>
          <a:p>
            <a:r>
              <a:rPr lang="en-US" dirty="0"/>
              <a:t>Source:</a:t>
            </a:r>
          </a:p>
          <a:p>
            <a:r>
              <a:rPr lang="en-US" dirty="0"/>
              <a:t>https://</a:t>
            </a:r>
            <a:r>
              <a:rPr lang="en-US" dirty="0" err="1"/>
              <a:t>www.statista.com</a:t>
            </a:r>
            <a:r>
              <a:rPr lang="en-US" dirty="0"/>
              <a:t>/statistics/1133837/north-</a:t>
            </a:r>
            <a:r>
              <a:rPr lang="en-US" dirty="0" err="1"/>
              <a:t>america</a:t>
            </a:r>
            <a:r>
              <a:rPr lang="en-US" dirty="0"/>
              <a:t>-monthly-data-traffic/</a:t>
            </a:r>
          </a:p>
          <a:p>
            <a:endParaRPr lang="en-US" dirty="0"/>
          </a:p>
          <a:p>
            <a:r>
              <a:rPr lang="en-US" b="1" u="sng" dirty="0"/>
              <a:t>Future Prediction 2025</a:t>
            </a:r>
            <a:r>
              <a:rPr lang="en-US" dirty="0"/>
              <a:t>:</a:t>
            </a:r>
          </a:p>
          <a:p>
            <a:r>
              <a:rPr lang="en-US" dirty="0"/>
              <a:t>18.22 billion devices</a:t>
            </a:r>
          </a:p>
          <a:p>
            <a:r>
              <a:rPr lang="en-US" dirty="0"/>
              <a:t>7.49 billion mobile users</a:t>
            </a:r>
          </a:p>
          <a:p>
            <a:endParaRPr lang="en-US" dirty="0"/>
          </a:p>
          <a:p>
            <a:r>
              <a:rPr lang="en-US" dirty="0"/>
              <a:t>17.18 exabytes per month</a:t>
            </a:r>
          </a:p>
          <a:p>
            <a:endParaRPr lang="en-US" dirty="0"/>
          </a:p>
          <a:p>
            <a:r>
              <a:rPr lang="en-US" dirty="0"/>
              <a:t>Source: same as above</a:t>
            </a:r>
          </a:p>
          <a:p>
            <a:endParaRPr lang="en-US" dirty="0"/>
          </a:p>
        </p:txBody>
      </p:sp>
      <p:sp>
        <p:nvSpPr>
          <p:cNvPr id="4" name="Slide Number Placeholder 3"/>
          <p:cNvSpPr>
            <a:spLocks noGrp="1"/>
          </p:cNvSpPr>
          <p:nvPr>
            <p:ph type="sldNum" sz="quarter" idx="10"/>
          </p:nvPr>
        </p:nvSpPr>
        <p:spPr/>
        <p:txBody>
          <a:bodyPr/>
          <a:lstStyle/>
          <a:p>
            <a:fld id="{730886ED-0237-48B4-A9CA-FE1419D72F89}" type="slidenum">
              <a:rPr lang="en-US" smtClean="0"/>
              <a:t>4</a:t>
            </a:fld>
            <a:endParaRPr lang="en-US" dirty="0"/>
          </a:p>
        </p:txBody>
      </p:sp>
    </p:spTree>
    <p:extLst>
      <p:ext uri="{BB962C8B-B14F-4D97-AF65-F5344CB8AC3E}">
        <p14:creationId xmlns:p14="http://schemas.microsoft.com/office/powerpoint/2010/main" val="2743348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Predicted</a:t>
            </a:r>
          </a:p>
          <a:p>
            <a:r>
              <a:rPr lang="en-US" dirty="0"/>
              <a:t>Flexible mobile devices: </a:t>
            </a:r>
          </a:p>
          <a:p>
            <a:r>
              <a:rPr lang="en-US" dirty="0"/>
              <a:t>Using OLED technology.  Provides flexible displays and lighting panels.  OLED can be plastic, metal, or glass.  The plastic and metal variants are incredibly bendable and virtually shatter proof.</a:t>
            </a:r>
          </a:p>
          <a:p>
            <a:endParaRPr lang="en-US" dirty="0"/>
          </a:p>
          <a:p>
            <a:r>
              <a:rPr lang="en-US" dirty="0"/>
              <a:t>First generation – manufacturers create displays which are curved.  </a:t>
            </a:r>
          </a:p>
          <a:p>
            <a:r>
              <a:rPr lang="en-US" dirty="0"/>
              <a:t>Second generation – users will be able to bend the displays.</a:t>
            </a:r>
          </a:p>
          <a:p>
            <a:endParaRPr lang="en-US" dirty="0"/>
          </a:p>
          <a:p>
            <a:r>
              <a:rPr lang="en-US" dirty="0"/>
              <a:t>The technology will culminate in a display which can be bent, folded, or even stretched.</a:t>
            </a:r>
          </a:p>
          <a:p>
            <a:endParaRPr lang="en-US" dirty="0"/>
          </a:p>
          <a:p>
            <a:r>
              <a:rPr lang="en-US" dirty="0"/>
              <a:t>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https://www.oled-info.com/flexible-</a:t>
            </a:r>
            <a:r>
              <a:rPr lang="en-US" dirty="0" err="1"/>
              <a:t>oled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Actual: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Curved televisions and monitors, foldable phones (1</a:t>
            </a:r>
            <a:r>
              <a:rPr lang="en-US" baseline="30000" dirty="0"/>
              <a:t>st</a:t>
            </a:r>
            <a:r>
              <a:rPr lang="en-US" dirty="0"/>
              <a:t> Generation)</a:t>
            </a:r>
          </a:p>
          <a:p>
            <a:endParaRPr lang="en-US" dirty="0"/>
          </a:p>
        </p:txBody>
      </p:sp>
      <p:sp>
        <p:nvSpPr>
          <p:cNvPr id="4" name="Slide Number Placeholder 3"/>
          <p:cNvSpPr>
            <a:spLocks noGrp="1"/>
          </p:cNvSpPr>
          <p:nvPr>
            <p:ph type="sldNum" sz="quarter" idx="10"/>
          </p:nvPr>
        </p:nvSpPr>
        <p:spPr/>
        <p:txBody>
          <a:bodyPr/>
          <a:lstStyle/>
          <a:p>
            <a:fld id="{730886ED-0237-48B4-A9CA-FE1419D72F89}" type="slidenum">
              <a:rPr lang="en-US" smtClean="0"/>
              <a:t>5</a:t>
            </a:fld>
            <a:endParaRPr lang="en-US" dirty="0"/>
          </a:p>
        </p:txBody>
      </p:sp>
    </p:spTree>
    <p:extLst>
      <p:ext uri="{BB962C8B-B14F-4D97-AF65-F5344CB8AC3E}">
        <p14:creationId xmlns:p14="http://schemas.microsoft.com/office/powerpoint/2010/main" val="4117901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Prototypes exists for 2</a:t>
            </a:r>
            <a:r>
              <a:rPr lang="en-US" baseline="30000" dirty="0"/>
              <a:t>nd</a:t>
            </a:r>
            <a:r>
              <a:rPr lang="en-US" dirty="0"/>
              <a:t> Generation.</a:t>
            </a:r>
          </a:p>
          <a:p>
            <a:endParaRPr lang="en-US" dirty="0"/>
          </a:p>
          <a:p>
            <a:r>
              <a:rPr lang="en-US" dirty="0"/>
              <a:t>https://</a:t>
            </a:r>
            <a:r>
              <a:rPr lang="en-US" dirty="0" err="1"/>
              <a:t>www.wired.com</a:t>
            </a:r>
            <a:r>
              <a:rPr lang="en-US" dirty="0"/>
              <a:t>/story/future-of-phone-design-ces-2021/</a:t>
            </a:r>
          </a:p>
        </p:txBody>
      </p:sp>
      <p:sp>
        <p:nvSpPr>
          <p:cNvPr id="4" name="Slide Number Placeholder 3"/>
          <p:cNvSpPr>
            <a:spLocks noGrp="1"/>
          </p:cNvSpPr>
          <p:nvPr>
            <p:ph type="sldNum" sz="quarter" idx="5"/>
          </p:nvPr>
        </p:nvSpPr>
        <p:spPr/>
        <p:txBody>
          <a:bodyPr/>
          <a:lstStyle/>
          <a:p>
            <a:fld id="{A921B1EC-BE15-AF47-950A-D215EDB65F9B}" type="slidenum">
              <a:rPr lang="en-US" smtClean="0"/>
              <a:t>6</a:t>
            </a:fld>
            <a:endParaRPr lang="en-US"/>
          </a:p>
        </p:txBody>
      </p:sp>
    </p:spTree>
    <p:extLst>
      <p:ext uri="{BB962C8B-B14F-4D97-AF65-F5344CB8AC3E}">
        <p14:creationId xmlns:p14="http://schemas.microsoft.com/office/powerpoint/2010/main" val="2995187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Predictions: </a:t>
            </a:r>
          </a:p>
          <a:p>
            <a:r>
              <a:rPr lang="en-US" dirty="0"/>
              <a:t>Wearable technologies:</a:t>
            </a:r>
          </a:p>
          <a:p>
            <a:r>
              <a:rPr lang="en-US" dirty="0"/>
              <a:t>From smartphones to medical devices, wearable tech will transform the way we interact with technology.</a:t>
            </a:r>
          </a:p>
          <a:p>
            <a:endParaRPr lang="en-US" dirty="0"/>
          </a:p>
          <a:p>
            <a:r>
              <a:rPr lang="en-US" dirty="0"/>
              <a:t>Forbes predicted wearable tech market would be worth $34 billion by 2020</a:t>
            </a:r>
          </a:p>
          <a:p>
            <a:r>
              <a:rPr lang="en-US" dirty="0"/>
              <a:t>IDS predicted 323.6 million users would be using wearable tech by 2020</a:t>
            </a:r>
          </a:p>
          <a:p>
            <a:endParaRPr lang="en-US" dirty="0"/>
          </a:p>
          <a:p>
            <a:r>
              <a:rPr lang="en-US" dirty="0"/>
              <a:t>CSS Insights predicted the following:</a:t>
            </a:r>
          </a:p>
          <a:p>
            <a:r>
              <a:rPr lang="en-US" dirty="0"/>
              <a:t>Categories:</a:t>
            </a:r>
          </a:p>
          <a:p>
            <a:pPr marL="171450" indent="-171450">
              <a:buFontTx/>
              <a:buChar char="-"/>
            </a:pPr>
            <a:r>
              <a:rPr lang="en-US" dirty="0"/>
              <a:t>Wristband 164 million</a:t>
            </a:r>
          </a:p>
          <a:p>
            <a:pPr marL="171450" indent="-171450">
              <a:buFontTx/>
              <a:buChar char="-"/>
            </a:pPr>
            <a:r>
              <a:rPr lang="en-US" dirty="0"/>
              <a:t>Eyewear 97 million</a:t>
            </a:r>
          </a:p>
          <a:p>
            <a:pPr marL="171450" indent="-171450">
              <a:buFontTx/>
              <a:buChar char="-"/>
            </a:pPr>
            <a:r>
              <a:rPr lang="en-US" dirty="0"/>
              <a:t>Hearables  9 million</a:t>
            </a:r>
          </a:p>
          <a:p>
            <a:pPr marL="171450" indent="-171450">
              <a:buFontTx/>
              <a:buChar char="-"/>
            </a:pPr>
            <a:r>
              <a:rPr lang="en-US" dirty="0"/>
              <a:t>Wearable cameras 25 million</a:t>
            </a:r>
          </a:p>
          <a:p>
            <a:pPr marL="171450" indent="-171450">
              <a:buFontTx/>
              <a:buChar char="-"/>
            </a:pPr>
            <a:r>
              <a:rPr lang="en-US" dirty="0"/>
              <a:t>Watches 110 million</a:t>
            </a:r>
          </a:p>
          <a:p>
            <a:pPr marL="171450" indent="-171450">
              <a:buFontTx/>
              <a:buChar char="-"/>
            </a:pPr>
            <a:r>
              <a:rPr lang="en-US" dirty="0"/>
              <a:t>Tokens, Jewelry, and Clip ons 4 million</a:t>
            </a:r>
          </a:p>
          <a:p>
            <a:pPr marL="171450" indent="-171450">
              <a:buFontTx/>
              <a:buChar char="-"/>
            </a:pPr>
            <a:r>
              <a:rPr lang="en-US" dirty="0"/>
              <a:t>Other 2 million</a:t>
            </a:r>
          </a:p>
          <a:p>
            <a:pPr marL="171450" indent="-171450">
              <a:buFontTx/>
              <a:buChar char="-"/>
            </a:pPr>
            <a:endParaRPr lang="en-US" dirty="0"/>
          </a:p>
          <a:p>
            <a:pPr marL="0" indent="0">
              <a:buFontTx/>
              <a:buNone/>
            </a:pPr>
            <a:r>
              <a:rPr lang="en-US" dirty="0"/>
              <a:t>Wearables will be used in numerous ways ranging from fitness to sports to fashion to augmentation to medical.</a:t>
            </a:r>
          </a:p>
          <a:p>
            <a:pPr marL="0" indent="0">
              <a:buFontTx/>
              <a:buNone/>
            </a:pPr>
            <a:r>
              <a:rPr lang="en-US" dirty="0"/>
              <a:t>Cellular connection and innovations will ultimately free wearables from smartphones</a:t>
            </a:r>
          </a:p>
          <a:p>
            <a:endParaRPr lang="en-US" dirty="0"/>
          </a:p>
          <a:p>
            <a:r>
              <a:rPr lang="en-US" dirty="0"/>
              <a:t>Sources:</a:t>
            </a:r>
          </a:p>
          <a:p>
            <a:r>
              <a:rPr lang="en-US" dirty="0"/>
              <a:t>https://www.forbes.com/forbes/welcome/?toURL=https://www.forbes.com/sites/paullamkin/2016/02/17/wearable-tech-market-to-be-worth-34-billion-by-2020/&amp;refURL=https://www.google.com/&amp;referrer=https://www.google.com/</a:t>
            </a:r>
          </a:p>
          <a:p>
            <a:r>
              <a:rPr lang="en-US" dirty="0"/>
              <a:t>http://www.idc.com/getdoc.jsp?containerId=prUS41530816</a:t>
            </a:r>
          </a:p>
          <a:p>
            <a:endParaRPr lang="en-US" dirty="0"/>
          </a:p>
          <a:p>
            <a:r>
              <a:rPr lang="en-US" b="1" u="sng" dirty="0"/>
              <a:t>Actual:</a:t>
            </a:r>
          </a:p>
          <a:p>
            <a:r>
              <a:rPr lang="en-US" sz="1200" b="0" i="0" kern="1200" dirty="0">
                <a:solidFill>
                  <a:schemeClr val="tx1"/>
                </a:solidFill>
                <a:effectLst/>
                <a:latin typeface="+mn-lt"/>
                <a:ea typeface="+mn-ea"/>
                <a:cs typeface="+mn-cs"/>
              </a:rPr>
              <a:t>The number of connected wearable devices worldwide has more than doubled in the space of three years, increasing from 325 million in 2016 to 722 million in 2019. The number of devices is forecast to reach more than one billion by 2022.</a:t>
            </a:r>
          </a:p>
          <a:p>
            <a:endParaRPr lang="en-US" sz="1200" b="0" i="0" u="sng" kern="1200" dirty="0">
              <a:solidFill>
                <a:schemeClr val="tx1"/>
              </a:solidFill>
              <a:effectLst/>
              <a:latin typeface="+mn-lt"/>
              <a:ea typeface="+mn-ea"/>
              <a:cs typeface="+mn-cs"/>
            </a:endParaRPr>
          </a:p>
          <a:p>
            <a:r>
              <a:rPr lang="en-US" sz="1200" b="1" i="0" u="none" kern="1200" dirty="0">
                <a:solidFill>
                  <a:schemeClr val="tx1"/>
                </a:solidFill>
                <a:effectLst/>
                <a:latin typeface="+mn-lt"/>
                <a:ea typeface="+mn-ea"/>
                <a:cs typeface="+mn-cs"/>
              </a:rPr>
              <a:t>Source:</a:t>
            </a:r>
            <a:r>
              <a:rPr lang="en-US" sz="1200" b="0" i="0" u="none" kern="1200" dirty="0">
                <a:solidFill>
                  <a:schemeClr val="tx1"/>
                </a:solidFill>
                <a:effectLst/>
                <a:latin typeface="+mn-lt"/>
                <a:ea typeface="+mn-ea"/>
                <a:cs typeface="+mn-cs"/>
              </a:rPr>
              <a:t> https://</a:t>
            </a:r>
            <a:r>
              <a:rPr lang="en-US" sz="1200" b="0" i="0" u="none" kern="1200" dirty="0" err="1">
                <a:solidFill>
                  <a:schemeClr val="tx1"/>
                </a:solidFill>
                <a:effectLst/>
                <a:latin typeface="+mn-lt"/>
                <a:ea typeface="+mn-ea"/>
                <a:cs typeface="+mn-cs"/>
              </a:rPr>
              <a:t>www.statista.com</a:t>
            </a:r>
            <a:r>
              <a:rPr lang="en-US" sz="1200" b="0" i="0" u="none" kern="1200" dirty="0">
                <a:solidFill>
                  <a:schemeClr val="tx1"/>
                </a:solidFill>
                <a:effectLst/>
                <a:latin typeface="+mn-lt"/>
                <a:ea typeface="+mn-ea"/>
                <a:cs typeface="+mn-cs"/>
              </a:rPr>
              <a:t>/statistics/487291/global-connected-wearable-devices/</a:t>
            </a:r>
          </a:p>
          <a:p>
            <a:r>
              <a:rPr lang="en-US" sz="1200" b="1" i="0" u="none" kern="1200" dirty="0">
                <a:solidFill>
                  <a:schemeClr val="tx1"/>
                </a:solidFill>
                <a:effectLst/>
                <a:latin typeface="+mn-lt"/>
                <a:ea typeface="+mn-ea"/>
                <a:cs typeface="+mn-cs"/>
              </a:rPr>
              <a:t> </a:t>
            </a:r>
            <a:endParaRPr lang="en-US" b="1" u="none" dirty="0"/>
          </a:p>
          <a:p>
            <a:r>
              <a:rPr lang="en-US" dirty="0"/>
              <a:t>Apples Wearable by the numbers:</a:t>
            </a:r>
          </a:p>
          <a:p>
            <a:r>
              <a:rPr lang="en-US" dirty="0"/>
              <a:t>2019 - $24.4 billion</a:t>
            </a:r>
          </a:p>
          <a:p>
            <a:r>
              <a:rPr lang="en-US" dirty="0"/>
              <a:t>2020 - $30.5 billion</a:t>
            </a:r>
          </a:p>
          <a:p>
            <a:r>
              <a:rPr lang="en-US" dirty="0"/>
              <a:t>2021 – $38.3 billion</a:t>
            </a:r>
          </a:p>
          <a:p>
            <a:endParaRPr lang="en-US" dirty="0"/>
          </a:p>
          <a:p>
            <a:r>
              <a:rPr lang="en-US" dirty="0"/>
              <a:t>https://</a:t>
            </a:r>
            <a:r>
              <a:rPr lang="en-US" dirty="0" err="1"/>
              <a:t>www.businessofapps.com</a:t>
            </a:r>
            <a:r>
              <a:rPr lang="en-US" dirty="0"/>
              <a:t>/data/apple-statistics/</a:t>
            </a:r>
          </a:p>
          <a:p>
            <a:endParaRPr lang="en-US" dirty="0"/>
          </a:p>
          <a:p>
            <a:r>
              <a:rPr lang="en-US" dirty="0"/>
              <a:t>Significant growth in Smart Watches, wireless headphones, medical: heart monitors, monitor blood (diabetics), sleep trackers, cardio trackers, blood oxygen levels, etc.)</a:t>
            </a:r>
          </a:p>
        </p:txBody>
      </p:sp>
      <p:sp>
        <p:nvSpPr>
          <p:cNvPr id="4" name="Slide Number Placeholder 3"/>
          <p:cNvSpPr>
            <a:spLocks noGrp="1"/>
          </p:cNvSpPr>
          <p:nvPr>
            <p:ph type="sldNum" sz="quarter" idx="10"/>
          </p:nvPr>
        </p:nvSpPr>
        <p:spPr/>
        <p:txBody>
          <a:bodyPr/>
          <a:lstStyle/>
          <a:p>
            <a:fld id="{730886ED-0237-48B4-A9CA-FE1419D72F89}" type="slidenum">
              <a:rPr lang="en-US" smtClean="0"/>
              <a:t>7</a:t>
            </a:fld>
            <a:endParaRPr lang="en-US" dirty="0"/>
          </a:p>
        </p:txBody>
      </p:sp>
    </p:spTree>
    <p:extLst>
      <p:ext uri="{BB962C8B-B14F-4D97-AF65-F5344CB8AC3E}">
        <p14:creationId xmlns:p14="http://schemas.microsoft.com/office/powerpoint/2010/main" val="3512052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Predictions: </a:t>
            </a:r>
          </a:p>
          <a:p>
            <a:r>
              <a:rPr lang="en-US" dirty="0"/>
              <a:t>Many experts agreed, mobile payments would become the standard by 2020.</a:t>
            </a:r>
          </a:p>
          <a:p>
            <a:r>
              <a:rPr lang="en-US" dirty="0" err="1"/>
              <a:t>PayBefore</a:t>
            </a:r>
            <a:r>
              <a:rPr lang="en-US" dirty="0"/>
              <a:t> estimated mobile payments would reach $410.5 billion by 2020</a:t>
            </a:r>
          </a:p>
          <a:p>
            <a:r>
              <a:rPr lang="en-US" dirty="0"/>
              <a:t>eMarketer noted just 19.4% of smartphone users currently use mobile payments.  That number will rise to 33.1% by 2020.</a:t>
            </a:r>
          </a:p>
          <a:p>
            <a:endParaRPr lang="en-US" dirty="0"/>
          </a:p>
          <a:p>
            <a:r>
              <a:rPr lang="en-US" dirty="0"/>
              <a:t>Challenges:</a:t>
            </a:r>
          </a:p>
          <a:p>
            <a:pPr marL="171450" indent="-171450">
              <a:buFontTx/>
              <a:buChar char="-"/>
            </a:pPr>
            <a:r>
              <a:rPr lang="en-US" dirty="0"/>
              <a:t>Security concerns</a:t>
            </a:r>
          </a:p>
          <a:p>
            <a:pPr marL="171450" indent="-171450">
              <a:buFontTx/>
              <a:buChar char="-"/>
            </a:pPr>
            <a:r>
              <a:rPr lang="en-US" dirty="0"/>
              <a:t>Slow adoption rate of mobile payment by vendors</a:t>
            </a:r>
          </a:p>
          <a:p>
            <a:pPr marL="171450" indent="-171450">
              <a:buFontTx/>
              <a:buChar char="-"/>
            </a:pPr>
            <a:r>
              <a:rPr lang="en-US" dirty="0"/>
              <a:t>Disparity in mobile payments apps and vendor support </a:t>
            </a:r>
          </a:p>
          <a:p>
            <a:endParaRPr lang="en-US" dirty="0"/>
          </a:p>
          <a:p>
            <a:r>
              <a:rPr lang="en-US" dirty="0"/>
              <a:t>Sources:</a:t>
            </a:r>
          </a:p>
          <a:p>
            <a:r>
              <a:rPr lang="en-US" dirty="0"/>
              <a:t>http://paybefore.com/pay-news/study-mobile-payments-to-reach-410-5-billion-by-2020-as-m-wallets-flood-market/</a:t>
            </a:r>
          </a:p>
          <a:p>
            <a:r>
              <a:rPr lang="en-US" dirty="0"/>
              <a:t>https://www.emarketer.com/Article/Mobile-Payments-US-Growing-Fast-Still-Far-Mass-Adoption/1014689</a:t>
            </a:r>
          </a:p>
          <a:p>
            <a:endParaRPr lang="en-US" b="1" u="sng" dirty="0"/>
          </a:p>
          <a:p>
            <a:r>
              <a:rPr lang="en-US" b="1" u="sng" dirty="0"/>
              <a:t>Actual: </a:t>
            </a:r>
          </a:p>
          <a:p>
            <a:r>
              <a:rPr lang="en-US" dirty="0"/>
              <a:t>Pandemic brought an explosion in usage.  Largest increase of touchless payments in history.</a:t>
            </a:r>
          </a:p>
          <a:p>
            <a:endParaRPr lang="en-US" dirty="0"/>
          </a:p>
          <a:p>
            <a:r>
              <a:rPr lang="en-US" dirty="0"/>
              <a:t>$1.92 trillion in mobile wallet sales in 2020, $2.4 trillion in 2021</a:t>
            </a:r>
          </a:p>
          <a:p>
            <a:r>
              <a:rPr lang="en-US" dirty="0"/>
              <a:t>https://</a:t>
            </a:r>
            <a:r>
              <a:rPr lang="en-US" dirty="0" err="1"/>
              <a:t>techcrunch.com</a:t>
            </a:r>
            <a:r>
              <a:rPr lang="en-US" dirty="0"/>
              <a:t>/2021/04/05/fueled-by-pandemic-contactless-mobile-payments-to-surpass-half-of-all-smartphone-users-in-u-s-by-2025/</a:t>
            </a:r>
          </a:p>
          <a:p>
            <a:endParaRPr lang="en-US" dirty="0"/>
          </a:p>
          <a:p>
            <a:r>
              <a:rPr lang="en-US" dirty="0"/>
              <a:t>29.3% digital wallets in North America</a:t>
            </a:r>
          </a:p>
          <a:p>
            <a:r>
              <a:rPr lang="en-US" dirty="0"/>
              <a:t>https://</a:t>
            </a:r>
            <a:r>
              <a:rPr lang="en-US" dirty="0" err="1"/>
              <a:t>www.statista.com</a:t>
            </a:r>
            <a:r>
              <a:rPr lang="en-US" dirty="0"/>
              <a:t>/topics/982/mobile-payments/#</a:t>
            </a:r>
            <a:r>
              <a:rPr lang="en-US" dirty="0" err="1"/>
              <a:t>dossierKeyfigures</a:t>
            </a:r>
            <a:endParaRPr lang="en-US" dirty="0"/>
          </a:p>
        </p:txBody>
      </p:sp>
      <p:sp>
        <p:nvSpPr>
          <p:cNvPr id="4" name="Slide Number Placeholder 3"/>
          <p:cNvSpPr>
            <a:spLocks noGrp="1"/>
          </p:cNvSpPr>
          <p:nvPr>
            <p:ph type="sldNum" sz="quarter" idx="10"/>
          </p:nvPr>
        </p:nvSpPr>
        <p:spPr/>
        <p:txBody>
          <a:bodyPr/>
          <a:lstStyle/>
          <a:p>
            <a:fld id="{730886ED-0237-48B4-A9CA-FE1419D72F89}" type="slidenum">
              <a:rPr lang="en-US" smtClean="0"/>
              <a:t>8</a:t>
            </a:fld>
            <a:endParaRPr lang="en-US" dirty="0"/>
          </a:p>
        </p:txBody>
      </p:sp>
    </p:spTree>
    <p:extLst>
      <p:ext uri="{BB962C8B-B14F-4D97-AF65-F5344CB8AC3E}">
        <p14:creationId xmlns:p14="http://schemas.microsoft.com/office/powerpoint/2010/main" val="513188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Prediction: </a:t>
            </a:r>
            <a:br>
              <a:rPr lang="en-US" b="1" u="sng" dirty="0"/>
            </a:br>
            <a:r>
              <a:rPr lang="en-US" dirty="0"/>
              <a:t>Most experts agreed – 5G would be made available by 2020 (not everyone would have it right away).  5G modems were available at the time.  Cellular carriers were gearing up now to make it ready.  </a:t>
            </a:r>
          </a:p>
          <a:p>
            <a:endParaRPr lang="en-US" dirty="0"/>
          </a:p>
          <a:p>
            <a:r>
              <a:rPr lang="en-US" dirty="0"/>
              <a:t>The challenges:</a:t>
            </a:r>
          </a:p>
          <a:p>
            <a:r>
              <a:rPr lang="en-US" dirty="0"/>
              <a:t>No hardware standards, yet</a:t>
            </a:r>
          </a:p>
          <a:p>
            <a:r>
              <a:rPr lang="en-US" dirty="0"/>
              <a:t>5G will operate in what is known as the millimeter wave (30 GHz – 300 GHz)</a:t>
            </a:r>
          </a:p>
          <a:p>
            <a:pPr marL="171450" indent="-171450">
              <a:buFontTx/>
              <a:buChar char="-"/>
            </a:pPr>
            <a:r>
              <a:rPr lang="en-US" dirty="0"/>
              <a:t>Great for transferring large amounts of data</a:t>
            </a:r>
          </a:p>
          <a:p>
            <a:pPr marL="171450" indent="-171450">
              <a:buFontTx/>
              <a:buChar char="-"/>
            </a:pPr>
            <a:r>
              <a:rPr lang="en-US" dirty="0"/>
              <a:t>Require shorter distances -&gt; more antennas, lots more antennas</a:t>
            </a:r>
          </a:p>
          <a:p>
            <a:pPr marL="171450" indent="-171450">
              <a:buFontTx/>
              <a:buChar char="-"/>
            </a:pPr>
            <a:r>
              <a:rPr lang="en-US" dirty="0"/>
              <a:t>More difficult to get around obstacles, walls, buildings</a:t>
            </a:r>
          </a:p>
          <a:p>
            <a:pPr marL="0" indent="0">
              <a:buFontTx/>
              <a:buNone/>
            </a:pPr>
            <a:endParaRPr lang="en-US" dirty="0"/>
          </a:p>
          <a:p>
            <a:pPr marL="0" indent="0">
              <a:buFontTx/>
              <a:buNone/>
            </a:pPr>
            <a:r>
              <a:rPr lang="en-US" dirty="0"/>
              <a:t>The benefits?</a:t>
            </a:r>
          </a:p>
          <a:p>
            <a:pPr marL="0" indent="0">
              <a:buFontTx/>
              <a:buNone/>
            </a:pPr>
            <a:r>
              <a:rPr lang="en-US" dirty="0"/>
              <a:t>More speed, lots more speed!  How much?  It is hard to say at this stage as the standards are still being decided.  Currently expected to be 100 times faster than 4G LTE</a:t>
            </a:r>
          </a:p>
          <a:p>
            <a:pPr marL="0" indent="0">
              <a:buFontTx/>
              <a:buNone/>
            </a:pPr>
            <a:r>
              <a:rPr lang="en-US" dirty="0"/>
              <a:t>Examples: </a:t>
            </a:r>
          </a:p>
          <a:p>
            <a:pPr marL="171450" indent="-171450">
              <a:buFontTx/>
              <a:buChar char="-"/>
            </a:pPr>
            <a:r>
              <a:rPr lang="en-US" dirty="0"/>
              <a:t>Download the entire Lord of the Rings movies in seconds. </a:t>
            </a:r>
          </a:p>
          <a:p>
            <a:pPr marL="171450" indent="-171450">
              <a:buFontTx/>
              <a:buChar char="-"/>
            </a:pPr>
            <a:r>
              <a:rPr lang="en-US" dirty="0"/>
              <a:t>Live VR stream with little or no lag</a:t>
            </a:r>
          </a:p>
          <a:p>
            <a:pPr marL="171450" indent="-171450">
              <a:buFontTx/>
              <a:buChar char="-"/>
            </a:pPr>
            <a:r>
              <a:rPr lang="en-US" dirty="0"/>
              <a:t>Support many more devices -&gt; IoT</a:t>
            </a:r>
          </a:p>
          <a:p>
            <a:pPr marL="171450" indent="-171450">
              <a:buFontTx/>
              <a:buChar char="-"/>
            </a:pPr>
            <a:endParaRPr lang="en-US" dirty="0"/>
          </a:p>
          <a:p>
            <a:pPr marL="0" indent="0">
              <a:buFontTx/>
              <a:buNone/>
            </a:pPr>
            <a:r>
              <a:rPr lang="en-US" dirty="0"/>
              <a:t>Sources:</a:t>
            </a:r>
          </a:p>
          <a:p>
            <a:pPr marL="0" indent="0">
              <a:buFontTx/>
              <a:buNone/>
            </a:pPr>
            <a:r>
              <a:rPr lang="en-US" dirty="0"/>
              <a:t>https://www.engadget.com/2017/05/02/t-mobile-plans-national-5g-network-by-2020/</a:t>
            </a:r>
          </a:p>
          <a:p>
            <a:pPr marL="0" indent="0">
              <a:buFontTx/>
              <a:buNone/>
            </a:pPr>
            <a:r>
              <a:rPr lang="en-US" dirty="0"/>
              <a:t>https://www.pcmag.com/article/345387/what-is-5g</a:t>
            </a:r>
          </a:p>
          <a:p>
            <a:pPr marL="0" indent="0">
              <a:buFontTx/>
              <a:buNone/>
            </a:pPr>
            <a:r>
              <a:rPr lang="en-US" dirty="0"/>
              <a:t>https://www.wired.com/2017/02/what-is-5g-and-when-do-i-get-it/</a:t>
            </a:r>
          </a:p>
          <a:p>
            <a:pPr marL="0" indent="0">
              <a:buFontTx/>
              <a:buNone/>
            </a:pPr>
            <a:r>
              <a:rPr lang="en-US" dirty="0"/>
              <a:t>https://www.theregister.co.uk/2013/10/03/ntt_docomo_5g_google_glass_translation/</a:t>
            </a:r>
          </a:p>
          <a:p>
            <a:pPr marL="0" indent="0">
              <a:buFontTx/>
              <a:buNone/>
            </a:pPr>
            <a:endParaRPr lang="en-US" dirty="0"/>
          </a:p>
          <a:p>
            <a:pPr marL="0" indent="0">
              <a:buFontTx/>
              <a:buNone/>
            </a:pPr>
            <a:r>
              <a:rPr lang="en-US" b="1" u="sng" dirty="0"/>
              <a:t>Actual:</a:t>
            </a:r>
          </a:p>
          <a:p>
            <a:pPr marL="0" indent="0">
              <a:buFontTx/>
              <a:buNone/>
            </a:pPr>
            <a:r>
              <a:rPr lang="en-US" dirty="0"/>
              <a:t>Download capability depends on the device and the carrier.  A</a:t>
            </a:r>
            <a:r>
              <a:rPr lang="en-US" sz="1200" b="0" i="0" kern="1200" dirty="0">
                <a:solidFill>
                  <a:schemeClr val="tx1"/>
                </a:solidFill>
                <a:effectLst/>
                <a:latin typeface="+mn-lt"/>
                <a:ea typeface="+mn-ea"/>
                <a:cs typeface="+mn-cs"/>
              </a:rPr>
              <a:t>verage 5G download speeds are between 1.4 and 14.3 faster than 4G.  The  actual number varies from </a:t>
            </a:r>
          </a:p>
          <a:p>
            <a:pPr marL="0" indent="0">
              <a:buFontTx/>
              <a:buNone/>
            </a:pPr>
            <a:r>
              <a:rPr lang="en-US" sz="1200" b="0" i="0" kern="1200" dirty="0">
                <a:solidFill>
                  <a:schemeClr val="tx1"/>
                </a:solidFill>
                <a:effectLst/>
                <a:latin typeface="+mn-lt"/>
                <a:ea typeface="+mn-ea"/>
                <a:cs typeface="+mn-cs"/>
              </a:rPr>
              <a:t>US 28.9 </a:t>
            </a:r>
            <a:r>
              <a:rPr lang="en-US" sz="1200" b="0" i="0" kern="1200" dirty="0" err="1">
                <a:solidFill>
                  <a:schemeClr val="tx1"/>
                </a:solidFill>
                <a:effectLst/>
                <a:latin typeface="+mn-lt"/>
                <a:ea typeface="+mn-ea"/>
                <a:cs typeface="+mn-cs"/>
              </a:rPr>
              <a:t>Mpbs</a:t>
            </a:r>
            <a:r>
              <a:rPr lang="en-US" sz="1200" b="0" i="0" kern="1200" dirty="0">
                <a:solidFill>
                  <a:schemeClr val="tx1"/>
                </a:solidFill>
                <a:effectLst/>
                <a:latin typeface="+mn-lt"/>
                <a:ea typeface="+mn-ea"/>
                <a:cs typeface="+mn-cs"/>
              </a:rPr>
              <a:t> (4G) 50.9 </a:t>
            </a:r>
            <a:r>
              <a:rPr lang="en-US" sz="1200" b="0" i="0" kern="1200" dirty="0" err="1">
                <a:solidFill>
                  <a:schemeClr val="tx1"/>
                </a:solidFill>
                <a:effectLst/>
                <a:latin typeface="+mn-lt"/>
                <a:ea typeface="+mn-ea"/>
                <a:cs typeface="+mn-cs"/>
              </a:rPr>
              <a:t>Mpbs</a:t>
            </a:r>
            <a:r>
              <a:rPr lang="en-US" sz="1200" b="0" i="0" kern="1200" dirty="0">
                <a:solidFill>
                  <a:schemeClr val="tx1"/>
                </a:solidFill>
                <a:effectLst/>
                <a:latin typeface="+mn-lt"/>
                <a:ea typeface="+mn-ea"/>
                <a:cs typeface="+mn-cs"/>
              </a:rPr>
              <a:t> (5G) to Saudi Arabia:  28.9 </a:t>
            </a:r>
            <a:r>
              <a:rPr lang="en-US" sz="1200" b="0" i="0" kern="1200" dirty="0" err="1">
                <a:solidFill>
                  <a:schemeClr val="tx1"/>
                </a:solidFill>
                <a:effectLst/>
                <a:latin typeface="+mn-lt"/>
                <a:ea typeface="+mn-ea"/>
                <a:cs typeface="+mn-cs"/>
              </a:rPr>
              <a:t>Mpbs</a:t>
            </a:r>
            <a:r>
              <a:rPr lang="en-US" sz="1200" b="0" i="0" kern="1200" dirty="0">
                <a:solidFill>
                  <a:schemeClr val="tx1"/>
                </a:solidFill>
                <a:effectLst/>
                <a:latin typeface="+mn-lt"/>
                <a:ea typeface="+mn-ea"/>
                <a:cs typeface="+mn-cs"/>
              </a:rPr>
              <a:t> (4G) 414.2 </a:t>
            </a:r>
            <a:r>
              <a:rPr lang="en-US" sz="1200" b="0" i="0" kern="1200" dirty="0" err="1">
                <a:solidFill>
                  <a:schemeClr val="tx1"/>
                </a:solidFill>
                <a:effectLst/>
                <a:latin typeface="+mn-lt"/>
                <a:ea typeface="+mn-ea"/>
                <a:cs typeface="+mn-cs"/>
              </a:rPr>
              <a:t>Mpbs</a:t>
            </a:r>
            <a:r>
              <a:rPr lang="en-US" sz="1200" b="0" i="0" kern="1200" dirty="0">
                <a:solidFill>
                  <a:schemeClr val="tx1"/>
                </a:solidFill>
                <a:effectLst/>
                <a:latin typeface="+mn-lt"/>
                <a:ea typeface="+mn-ea"/>
                <a:cs typeface="+mn-cs"/>
              </a:rPr>
              <a:t> </a:t>
            </a:r>
            <a:endParaRPr lang="en-US" dirty="0"/>
          </a:p>
          <a:p>
            <a:pPr marL="0" indent="0">
              <a:buFontTx/>
              <a:buNone/>
            </a:pPr>
            <a:endParaRPr lang="en-US" dirty="0"/>
          </a:p>
          <a:p>
            <a:pPr marL="0" indent="0">
              <a:buFontTx/>
              <a:buNone/>
            </a:pPr>
            <a:r>
              <a:rPr lang="en-US" dirty="0"/>
              <a:t>https://</a:t>
            </a:r>
            <a:r>
              <a:rPr lang="en-US" dirty="0" err="1"/>
              <a:t>www.statista.com</a:t>
            </a:r>
            <a:r>
              <a:rPr lang="en-US" dirty="0"/>
              <a:t>/statistics/1168439/average-5g-4g-download-speed-comparison/</a:t>
            </a:r>
          </a:p>
          <a:p>
            <a:pPr marL="0" indent="0">
              <a:buFontTx/>
              <a:buNone/>
            </a:pPr>
            <a:endParaRPr lang="en-US" dirty="0"/>
          </a:p>
          <a:p>
            <a:pPr marL="0" indent="0">
              <a:buFontTx/>
              <a:buNone/>
            </a:pPr>
            <a:r>
              <a:rPr lang="en-US" dirty="0"/>
              <a:t>Let’s look at coverage in the US …</a:t>
            </a:r>
          </a:p>
          <a:p>
            <a:pPr marL="0" indent="0">
              <a:buFontTx/>
              <a:buNone/>
            </a:pPr>
            <a:endParaRPr lang="en-US" dirty="0"/>
          </a:p>
        </p:txBody>
      </p:sp>
      <p:sp>
        <p:nvSpPr>
          <p:cNvPr id="4" name="Slide Number Placeholder 3"/>
          <p:cNvSpPr>
            <a:spLocks noGrp="1"/>
          </p:cNvSpPr>
          <p:nvPr>
            <p:ph type="sldNum" sz="quarter" idx="10"/>
          </p:nvPr>
        </p:nvSpPr>
        <p:spPr/>
        <p:txBody>
          <a:bodyPr/>
          <a:lstStyle/>
          <a:p>
            <a:fld id="{730886ED-0237-48B4-A9CA-FE1419D72F89}" type="slidenum">
              <a:rPr lang="en-US" smtClean="0"/>
              <a:t>9</a:t>
            </a:fld>
            <a:endParaRPr lang="en-US" dirty="0"/>
          </a:p>
        </p:txBody>
      </p:sp>
    </p:spTree>
    <p:extLst>
      <p:ext uri="{BB962C8B-B14F-4D97-AF65-F5344CB8AC3E}">
        <p14:creationId xmlns:p14="http://schemas.microsoft.com/office/powerpoint/2010/main" val="28353914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1/18/22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1/18/22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commons.wikimedia.org/wiki/File:Drone_with_GoPro_digital_camera_mounted_underneath_-_22_April_2013.jpg" TargetMode="External"/><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amp;ehk=WfwGM"/><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blog.agroknow.com/?p=4002"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jpg&amp;ehk=G5vL8o2J4WmQiXJDGdtTlA&amp;r=0&amp;pid=OfficeInsert"/><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tonybates.ca/2016/01/04/book-review-the-future-of-the-professions-including-teaching/" TargetMode="External"/><Relationship Id="rId5" Type="http://schemas.openxmlformats.org/officeDocument/2006/relationships/image" Target="../media/image33.jpg&amp;ehk=bb75nN7aYqlaxz1RpEPfOw&amp;r=0&amp;pid=OfficeInsert"/><Relationship Id="rId4" Type="http://schemas.openxmlformats.org/officeDocument/2006/relationships/hyperlink" Target="http://www.createdebate.com/debate/show/Should_artificial_intelligence_be_granted_person_hood"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4.gif&amp;ehk=05OULvSJycm"/><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hyperlink" Target="https://arduino-info.wikispaces.com/Ultrasonic+Distance+Sensor+Application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g&amp;ehk=KfmTlxPxSWHDrqkNGBO7qQ&amp;r=0&amp;pid=OfficeInsert"/><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www.mrscienceshow.com/2010/06/bring-us-your-burning-science-question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thedigitalconsultant.blogspot.com/2010/12/2011-crystal-ball-gazing.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hyperlink" Target="https://www.statista.com/statistics/1168439/average-5g-4g-download-speed-comparison/"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25828-7B59-5546-B27F-D5596BB2061F}"/>
              </a:ext>
            </a:extLst>
          </p:cNvPr>
          <p:cNvSpPr>
            <a:spLocks noGrp="1"/>
          </p:cNvSpPr>
          <p:nvPr>
            <p:ph type="ctrTitle"/>
          </p:nvPr>
        </p:nvSpPr>
        <p:spPr/>
        <p:txBody>
          <a:bodyPr/>
          <a:lstStyle/>
          <a:p>
            <a:r>
              <a:rPr lang="en-US" dirty="0"/>
              <a:t>Future of IT</a:t>
            </a:r>
          </a:p>
        </p:txBody>
      </p:sp>
      <p:sp>
        <p:nvSpPr>
          <p:cNvPr id="3" name="Subtitle 2">
            <a:extLst>
              <a:ext uri="{FF2B5EF4-FFF2-40B4-BE49-F238E27FC236}">
                <a16:creationId xmlns:a16="http://schemas.microsoft.com/office/drawing/2014/main" id="{9A885171-7196-AE43-A6D5-86B1D64249E8}"/>
              </a:ext>
            </a:extLst>
          </p:cNvPr>
          <p:cNvSpPr>
            <a:spLocks noGrp="1"/>
          </p:cNvSpPr>
          <p:nvPr>
            <p:ph type="subTitle" idx="1"/>
          </p:nvPr>
        </p:nvSpPr>
        <p:spPr/>
        <p:txBody>
          <a:bodyPr>
            <a:normAutofit fontScale="92500" lnSpcReduction="20000"/>
          </a:bodyPr>
          <a:lstStyle/>
          <a:p>
            <a:r>
              <a:rPr lang="en-US" dirty="0"/>
              <a:t>Michael Dempewolf</a:t>
            </a:r>
          </a:p>
          <a:p>
            <a:r>
              <a:rPr lang="en-US" dirty="0"/>
              <a:t>Ph.D. Information Technology</a:t>
            </a:r>
          </a:p>
          <a:p>
            <a:r>
              <a:rPr lang="en-US" dirty="0"/>
              <a:t>Senior Software Engineer - Cartegraph</a:t>
            </a:r>
          </a:p>
          <a:p>
            <a:r>
              <a:rPr lang="en-US" dirty="0"/>
              <a:t>January 20, 2022</a:t>
            </a:r>
          </a:p>
        </p:txBody>
      </p:sp>
    </p:spTree>
    <p:extLst>
      <p:ext uri="{BB962C8B-B14F-4D97-AF65-F5344CB8AC3E}">
        <p14:creationId xmlns:p14="http://schemas.microsoft.com/office/powerpoint/2010/main" val="3573491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59B74-DB6F-4945-9413-588D511C2A0B}"/>
              </a:ext>
            </a:extLst>
          </p:cNvPr>
          <p:cNvSpPr>
            <a:spLocks noGrp="1"/>
          </p:cNvSpPr>
          <p:nvPr>
            <p:ph type="title"/>
          </p:nvPr>
        </p:nvSpPr>
        <p:spPr>
          <a:xfrm>
            <a:off x="1141412" y="0"/>
            <a:ext cx="9905998" cy="1478570"/>
          </a:xfrm>
        </p:spPr>
        <p:txBody>
          <a:bodyPr/>
          <a:lstStyle/>
          <a:p>
            <a:r>
              <a:rPr lang="en-US" dirty="0"/>
              <a:t>T-Mobile</a:t>
            </a:r>
          </a:p>
        </p:txBody>
      </p:sp>
      <p:pic>
        <p:nvPicPr>
          <p:cNvPr id="4" name="Picture 2" descr="t mobile">
            <a:extLst>
              <a:ext uri="{FF2B5EF4-FFF2-40B4-BE49-F238E27FC236}">
                <a16:creationId xmlns:a16="http://schemas.microsoft.com/office/drawing/2014/main" id="{629A622E-ED92-DB4A-8E11-553A82888C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1412" y="1083949"/>
            <a:ext cx="10101713" cy="5683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609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25F90-33D1-5548-880F-CEFF1DCC8EEE}"/>
              </a:ext>
            </a:extLst>
          </p:cNvPr>
          <p:cNvSpPr>
            <a:spLocks noGrp="1"/>
          </p:cNvSpPr>
          <p:nvPr>
            <p:ph type="title"/>
          </p:nvPr>
        </p:nvSpPr>
        <p:spPr>
          <a:xfrm>
            <a:off x="1143001" y="0"/>
            <a:ext cx="9905998" cy="1478570"/>
          </a:xfrm>
        </p:spPr>
        <p:txBody>
          <a:bodyPr/>
          <a:lstStyle/>
          <a:p>
            <a:r>
              <a:rPr lang="en-US" dirty="0"/>
              <a:t>Verizon</a:t>
            </a:r>
          </a:p>
        </p:txBody>
      </p:sp>
      <p:sp>
        <p:nvSpPr>
          <p:cNvPr id="3" name="Content Placeholder 2">
            <a:extLst>
              <a:ext uri="{FF2B5EF4-FFF2-40B4-BE49-F238E27FC236}">
                <a16:creationId xmlns:a16="http://schemas.microsoft.com/office/drawing/2014/main" id="{2F8D2A47-55A8-3240-A64F-F12FA5379E56}"/>
              </a:ext>
            </a:extLst>
          </p:cNvPr>
          <p:cNvSpPr>
            <a:spLocks noGrp="1"/>
          </p:cNvSpPr>
          <p:nvPr>
            <p:ph idx="1"/>
          </p:nvPr>
        </p:nvSpPr>
        <p:spPr/>
        <p:txBody>
          <a:bodyPr/>
          <a:lstStyle/>
          <a:p>
            <a:endParaRPr lang="en-US"/>
          </a:p>
        </p:txBody>
      </p:sp>
      <p:pic>
        <p:nvPicPr>
          <p:cNvPr id="2050" name="Picture 2" descr="verizon">
            <a:extLst>
              <a:ext uri="{FF2B5EF4-FFF2-40B4-BE49-F238E27FC236}">
                <a16:creationId xmlns:a16="http://schemas.microsoft.com/office/drawing/2014/main" id="{558B7E37-AA93-6E48-8EC8-980AAED22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2" y="1171031"/>
            <a:ext cx="10633246" cy="537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67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760E-D84F-B04B-B941-5298E525BBB1}"/>
              </a:ext>
            </a:extLst>
          </p:cNvPr>
          <p:cNvSpPr>
            <a:spLocks noGrp="1"/>
          </p:cNvSpPr>
          <p:nvPr>
            <p:ph type="title"/>
          </p:nvPr>
        </p:nvSpPr>
        <p:spPr>
          <a:xfrm>
            <a:off x="1141413" y="0"/>
            <a:ext cx="9905998" cy="1478570"/>
          </a:xfrm>
        </p:spPr>
        <p:txBody>
          <a:bodyPr/>
          <a:lstStyle/>
          <a:p>
            <a:r>
              <a:rPr lang="en-US" dirty="0"/>
              <a:t>AT&amp;T</a:t>
            </a:r>
          </a:p>
        </p:txBody>
      </p:sp>
      <p:pic>
        <p:nvPicPr>
          <p:cNvPr id="3074" name="Picture 2" descr="ATT 5G Map">
            <a:extLst>
              <a:ext uri="{FF2B5EF4-FFF2-40B4-BE49-F238E27FC236}">
                <a16:creationId xmlns:a16="http://schemas.microsoft.com/office/drawing/2014/main" id="{1E2A42BC-6E9E-E443-AF41-F6B632441B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005" y="1156951"/>
            <a:ext cx="9809406" cy="5517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303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E375-45E5-46DA-ADEC-AD64B4DFEE01}"/>
              </a:ext>
            </a:extLst>
          </p:cNvPr>
          <p:cNvSpPr>
            <a:spLocks noGrp="1"/>
          </p:cNvSpPr>
          <p:nvPr>
            <p:ph type="title"/>
          </p:nvPr>
        </p:nvSpPr>
        <p:spPr/>
        <p:txBody>
          <a:bodyPr/>
          <a:lstStyle/>
          <a:p>
            <a:r>
              <a:rPr lang="en-US" dirty="0"/>
              <a:t>2017 Predictions: Translation</a:t>
            </a:r>
          </a:p>
        </p:txBody>
      </p:sp>
      <p:pic>
        <p:nvPicPr>
          <p:cNvPr id="6146" name="Picture 2" descr="Image result for mobile translation 2020">
            <a:extLst>
              <a:ext uri="{FF2B5EF4-FFF2-40B4-BE49-F238E27FC236}">
                <a16:creationId xmlns:a16="http://schemas.microsoft.com/office/drawing/2014/main" id="{8BFB0A21-DAA5-44B5-AA32-42103708CFE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18622" y="2097088"/>
            <a:ext cx="3219738" cy="35417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Picture 4" descr="Image result for mobile translation 2020">
            <a:extLst>
              <a:ext uri="{FF2B5EF4-FFF2-40B4-BE49-F238E27FC236}">
                <a16:creationId xmlns:a16="http://schemas.microsoft.com/office/drawing/2014/main" id="{13F14274-9A41-4A48-AC98-2555B2B60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33" y="2097088"/>
            <a:ext cx="5243232" cy="35885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9838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6D94-5E55-4E31-B083-B271ED3AA2DB}"/>
              </a:ext>
            </a:extLst>
          </p:cNvPr>
          <p:cNvSpPr>
            <a:spLocks noGrp="1"/>
          </p:cNvSpPr>
          <p:nvPr>
            <p:ph type="title"/>
          </p:nvPr>
        </p:nvSpPr>
        <p:spPr/>
        <p:txBody>
          <a:bodyPr/>
          <a:lstStyle/>
          <a:p>
            <a:r>
              <a:rPr lang="en-US" dirty="0"/>
              <a:t>2017 Predictions: Batteries</a:t>
            </a:r>
          </a:p>
        </p:txBody>
      </p:sp>
      <p:pic>
        <p:nvPicPr>
          <p:cNvPr id="7170" name="Picture 2" descr="Image result for mobile wireless charging by 2020">
            <a:extLst>
              <a:ext uri="{FF2B5EF4-FFF2-40B4-BE49-F238E27FC236}">
                <a16:creationId xmlns:a16="http://schemas.microsoft.com/office/drawing/2014/main" id="{B9010EAB-5AB4-43FE-A2B9-72C6EFA0227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81800" y="2110208"/>
            <a:ext cx="4658147" cy="31054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172" name="Picture 4" descr="Image result for mobile wireless charging by 2020">
            <a:extLst>
              <a:ext uri="{FF2B5EF4-FFF2-40B4-BE49-F238E27FC236}">
                <a16:creationId xmlns:a16="http://schemas.microsoft.com/office/drawing/2014/main" id="{E8595365-C5A8-4FBA-9667-8C99E6B3E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825" y="2110208"/>
            <a:ext cx="4777586" cy="31054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845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06454-5D7E-4406-A25B-EA8226E170C7}"/>
              </a:ext>
            </a:extLst>
          </p:cNvPr>
          <p:cNvSpPr>
            <a:spLocks noGrp="1"/>
          </p:cNvSpPr>
          <p:nvPr>
            <p:ph type="title"/>
          </p:nvPr>
        </p:nvSpPr>
        <p:spPr/>
        <p:txBody>
          <a:bodyPr/>
          <a:lstStyle/>
          <a:p>
            <a:r>
              <a:rPr lang="en-US" dirty="0"/>
              <a:t>2017 Predictions: Other devices/Tech</a:t>
            </a:r>
          </a:p>
        </p:txBody>
      </p:sp>
      <p:sp>
        <p:nvSpPr>
          <p:cNvPr id="3" name="Content Placeholder 2">
            <a:extLst>
              <a:ext uri="{FF2B5EF4-FFF2-40B4-BE49-F238E27FC236}">
                <a16:creationId xmlns:a16="http://schemas.microsoft.com/office/drawing/2014/main" id="{E389EDB7-AFBA-434B-8242-F1D0A9EFDE1E}"/>
              </a:ext>
            </a:extLst>
          </p:cNvPr>
          <p:cNvSpPr>
            <a:spLocks noGrp="1"/>
          </p:cNvSpPr>
          <p:nvPr>
            <p:ph idx="1"/>
          </p:nvPr>
        </p:nvSpPr>
        <p:spPr/>
        <p:txBody>
          <a:bodyPr/>
          <a:lstStyle/>
          <a:p>
            <a:r>
              <a:rPr lang="en-US" dirty="0"/>
              <a:t>Drones</a:t>
            </a:r>
          </a:p>
          <a:p>
            <a:r>
              <a:rPr lang="en-US" dirty="0"/>
              <a:t>Internet of Things</a:t>
            </a:r>
          </a:p>
          <a:p>
            <a:r>
              <a:rPr lang="en-US" dirty="0"/>
              <a:t>Artificial Intelligence/Machine Learning</a:t>
            </a:r>
          </a:p>
          <a:p>
            <a:r>
              <a:rPr lang="en-US" dirty="0"/>
              <a:t>Automotive</a:t>
            </a:r>
          </a:p>
          <a:p>
            <a:r>
              <a:rPr lang="en-US" dirty="0"/>
              <a:t>Virtual/Augmented Reality</a:t>
            </a:r>
          </a:p>
          <a:p>
            <a:pPr marL="0" indent="0">
              <a:buNone/>
            </a:pPr>
            <a:endParaRPr lang="en-US" dirty="0"/>
          </a:p>
        </p:txBody>
      </p:sp>
    </p:spTree>
    <p:extLst>
      <p:ext uri="{BB962C8B-B14F-4D97-AF65-F5344CB8AC3E}">
        <p14:creationId xmlns:p14="http://schemas.microsoft.com/office/powerpoint/2010/main" val="2714867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Drones">
            <a:extLst>
              <a:ext uri="{FF2B5EF4-FFF2-40B4-BE49-F238E27FC236}">
                <a16:creationId xmlns:a16="http://schemas.microsoft.com/office/drawing/2014/main" id="{3DB0B5BB-889E-4152-A1AE-5C1AB2D205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4259" y="618518"/>
            <a:ext cx="3927261" cy="26181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EC52D11C-8ABC-4C11-86E1-72EDFD373EB8}"/>
              </a:ext>
            </a:extLst>
          </p:cNvPr>
          <p:cNvSpPr>
            <a:spLocks noGrp="1"/>
          </p:cNvSpPr>
          <p:nvPr>
            <p:ph type="title"/>
          </p:nvPr>
        </p:nvSpPr>
        <p:spPr/>
        <p:txBody>
          <a:bodyPr/>
          <a:lstStyle/>
          <a:p>
            <a:r>
              <a:rPr lang="en-US" dirty="0"/>
              <a:t>2017 Predictions: Drones</a:t>
            </a:r>
          </a:p>
        </p:txBody>
      </p:sp>
      <p:pic>
        <p:nvPicPr>
          <p:cNvPr id="8" name="Content Placeholder 7">
            <a:extLst>
              <a:ext uri="{FF2B5EF4-FFF2-40B4-BE49-F238E27FC236}">
                <a16:creationId xmlns:a16="http://schemas.microsoft.com/office/drawing/2014/main" id="{E0521D0C-E995-4691-ADA9-E27B4C833FFF}"/>
              </a:ext>
            </a:extLst>
          </p:cNvPr>
          <p:cNvPicPr>
            <a:picLocks noGrp="1" noChangeAspect="1"/>
          </p:cNvPicPr>
          <p:nvPr>
            <p:ph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69206" y="2816696"/>
            <a:ext cx="4767321" cy="31782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196" name="Picture 4" descr="Image result for Drones">
            <a:extLst>
              <a:ext uri="{FF2B5EF4-FFF2-40B4-BE49-F238E27FC236}">
                <a16:creationId xmlns:a16="http://schemas.microsoft.com/office/drawing/2014/main" id="{DAD08DB4-CFB2-4B5B-B9D8-C3920022A4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304" y="1357803"/>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124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5F827-A815-4F8E-B1FE-8DB231282E85}"/>
              </a:ext>
            </a:extLst>
          </p:cNvPr>
          <p:cNvSpPr>
            <a:spLocks noGrp="1"/>
          </p:cNvSpPr>
          <p:nvPr>
            <p:ph type="title"/>
          </p:nvPr>
        </p:nvSpPr>
        <p:spPr/>
        <p:txBody>
          <a:bodyPr/>
          <a:lstStyle/>
          <a:p>
            <a:r>
              <a:rPr lang="en-US" dirty="0"/>
              <a:t>2017 Predictions: Internet of Things (IOT)</a:t>
            </a:r>
          </a:p>
        </p:txBody>
      </p:sp>
      <p:pic>
        <p:nvPicPr>
          <p:cNvPr id="5" name="Content Placeholder 4">
            <a:extLst>
              <a:ext uri="{FF2B5EF4-FFF2-40B4-BE49-F238E27FC236}">
                <a16:creationId xmlns:a16="http://schemas.microsoft.com/office/drawing/2014/main" id="{749DA621-C56F-4F9E-8BE7-70D1B47F5D4D}"/>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229793" y="2249488"/>
            <a:ext cx="5729240" cy="35417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8711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49306-23E6-4ADE-8BD1-A687355E7AD9}"/>
              </a:ext>
            </a:extLst>
          </p:cNvPr>
          <p:cNvSpPr>
            <a:spLocks noGrp="1"/>
          </p:cNvSpPr>
          <p:nvPr>
            <p:ph type="title"/>
          </p:nvPr>
        </p:nvSpPr>
        <p:spPr/>
        <p:txBody>
          <a:bodyPr/>
          <a:lstStyle/>
          <a:p>
            <a:r>
              <a:rPr lang="en-US" dirty="0"/>
              <a:t>2017 Predictions: Artificial Intelligence/Machine Learning</a:t>
            </a:r>
          </a:p>
        </p:txBody>
      </p:sp>
      <p:pic>
        <p:nvPicPr>
          <p:cNvPr id="5" name="Content Placeholder 4">
            <a:extLst>
              <a:ext uri="{FF2B5EF4-FFF2-40B4-BE49-F238E27FC236}">
                <a16:creationId xmlns:a16="http://schemas.microsoft.com/office/drawing/2014/main" id="{73B67B79-7BC2-445A-B251-D7818E0603A2}"/>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87175" y="2097088"/>
            <a:ext cx="4718971" cy="35417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a:extLst>
              <a:ext uri="{FF2B5EF4-FFF2-40B4-BE49-F238E27FC236}">
                <a16:creationId xmlns:a16="http://schemas.microsoft.com/office/drawing/2014/main" id="{4F8C252F-39CC-40A1-B7E6-AAA65C6B55B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771480">
            <a:off x="6895005" y="2099756"/>
            <a:ext cx="4564780" cy="36110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334186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0D448-79E3-42FF-9BF1-3A62F52C4DF5}"/>
              </a:ext>
            </a:extLst>
          </p:cNvPr>
          <p:cNvSpPr>
            <a:spLocks noGrp="1"/>
          </p:cNvSpPr>
          <p:nvPr>
            <p:ph type="title"/>
          </p:nvPr>
        </p:nvSpPr>
        <p:spPr/>
        <p:txBody>
          <a:bodyPr/>
          <a:lstStyle/>
          <a:p>
            <a:r>
              <a:rPr lang="en-US" dirty="0"/>
              <a:t>2017 Predictions: </a:t>
            </a:r>
            <a:br>
              <a:rPr lang="en-US" dirty="0"/>
            </a:br>
            <a:r>
              <a:rPr lang="en-US" dirty="0"/>
              <a:t>Automotive</a:t>
            </a:r>
          </a:p>
        </p:txBody>
      </p:sp>
      <p:pic>
        <p:nvPicPr>
          <p:cNvPr id="7" name="Content Placeholder 6">
            <a:extLst>
              <a:ext uri="{FF2B5EF4-FFF2-40B4-BE49-F238E27FC236}">
                <a16:creationId xmlns:a16="http://schemas.microsoft.com/office/drawing/2014/main" id="{D52FD9C3-8407-416C-875B-9FCBDA4B7783}"/>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739187" y="575236"/>
            <a:ext cx="4762500" cy="16287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220" name="Picture 4" descr="Image result for automotive technology 2020">
            <a:extLst>
              <a:ext uri="{FF2B5EF4-FFF2-40B4-BE49-F238E27FC236}">
                <a16:creationId xmlns:a16="http://schemas.microsoft.com/office/drawing/2014/main" id="{F871CE7B-5156-499F-83A0-7BF6B698CF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1413" y="2803150"/>
            <a:ext cx="5810250" cy="32575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222" name="Picture 6" descr="Image result for driverless car">
            <a:extLst>
              <a:ext uri="{FF2B5EF4-FFF2-40B4-BE49-F238E27FC236}">
                <a16:creationId xmlns:a16="http://schemas.microsoft.com/office/drawing/2014/main" id="{C4EF0D8B-E132-4A0C-B586-DEF5766FF0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3933" y="3033982"/>
            <a:ext cx="3962801" cy="264318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9690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DA51-7B05-8E4A-B815-B2ADDAAF694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2E0AA8D-50D7-BE4A-9BBC-2611F4C4FF0D}"/>
              </a:ext>
            </a:extLst>
          </p:cNvPr>
          <p:cNvSpPr>
            <a:spLocks noGrp="1"/>
          </p:cNvSpPr>
          <p:nvPr>
            <p:ph idx="1"/>
          </p:nvPr>
        </p:nvSpPr>
        <p:spPr/>
        <p:txBody>
          <a:bodyPr/>
          <a:lstStyle/>
          <a:p>
            <a:r>
              <a:rPr lang="en-US" dirty="0"/>
              <a:t>Look back: Review last predictions</a:t>
            </a:r>
          </a:p>
          <a:p>
            <a:r>
              <a:rPr lang="en-US" dirty="0"/>
              <a:t>Look ahead: Predictions 5 -10 years</a:t>
            </a:r>
          </a:p>
          <a:p>
            <a:r>
              <a:rPr lang="en-US" dirty="0"/>
              <a:t>IT’s Role</a:t>
            </a:r>
          </a:p>
          <a:p>
            <a:r>
              <a:rPr lang="en-US" dirty="0"/>
              <a:t>Question/Answer</a:t>
            </a:r>
          </a:p>
          <a:p>
            <a:endParaRPr lang="en-US" dirty="0"/>
          </a:p>
        </p:txBody>
      </p:sp>
    </p:spTree>
    <p:extLst>
      <p:ext uri="{BB962C8B-B14F-4D97-AF65-F5344CB8AC3E}">
        <p14:creationId xmlns:p14="http://schemas.microsoft.com/office/powerpoint/2010/main" val="4017711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6" name="Picture 6" descr="Image result for oculus rift">
            <a:extLst>
              <a:ext uri="{FF2B5EF4-FFF2-40B4-BE49-F238E27FC236}">
                <a16:creationId xmlns:a16="http://schemas.microsoft.com/office/drawing/2014/main" id="{FF01F1EB-AC5C-4D9B-9C3F-DAD334C9EE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014"/>
          <a:stretch/>
        </p:blipFill>
        <p:spPr bwMode="auto">
          <a:xfrm>
            <a:off x="1512659" y="4213412"/>
            <a:ext cx="3290240" cy="23138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2" name="Title 1">
            <a:extLst>
              <a:ext uri="{FF2B5EF4-FFF2-40B4-BE49-F238E27FC236}">
                <a16:creationId xmlns:a16="http://schemas.microsoft.com/office/drawing/2014/main" id="{F60430C4-7680-45E7-8796-31834D60DD51}"/>
              </a:ext>
            </a:extLst>
          </p:cNvPr>
          <p:cNvSpPr>
            <a:spLocks noGrp="1"/>
          </p:cNvSpPr>
          <p:nvPr>
            <p:ph type="title"/>
          </p:nvPr>
        </p:nvSpPr>
        <p:spPr/>
        <p:txBody>
          <a:bodyPr/>
          <a:lstStyle/>
          <a:p>
            <a:r>
              <a:rPr lang="en-US" dirty="0"/>
              <a:t>2017 Predictions: Virtual/Augmented Reality</a:t>
            </a:r>
          </a:p>
        </p:txBody>
      </p:sp>
      <p:pic>
        <p:nvPicPr>
          <p:cNvPr id="10242" name="Picture 2" descr="Image result for Virtual reality 2020">
            <a:extLst>
              <a:ext uri="{FF2B5EF4-FFF2-40B4-BE49-F238E27FC236}">
                <a16:creationId xmlns:a16="http://schemas.microsoft.com/office/drawing/2014/main" id="{98A52B40-6A5E-4AF5-9AA3-8F32F0462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1885" y="2097088"/>
            <a:ext cx="5955309" cy="3090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48" name="Picture 8" descr="Image result for hololens">
            <a:extLst>
              <a:ext uri="{FF2B5EF4-FFF2-40B4-BE49-F238E27FC236}">
                <a16:creationId xmlns:a16="http://schemas.microsoft.com/office/drawing/2014/main" id="{F55119A5-64D7-48BA-A84D-E3BF13853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914" y="1776111"/>
            <a:ext cx="2761470" cy="275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970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69928-5437-2E41-AC3B-D2FD37982DF9}"/>
              </a:ext>
            </a:extLst>
          </p:cNvPr>
          <p:cNvSpPr>
            <a:spLocks noGrp="1"/>
          </p:cNvSpPr>
          <p:nvPr>
            <p:ph type="title"/>
          </p:nvPr>
        </p:nvSpPr>
        <p:spPr/>
        <p:txBody>
          <a:bodyPr/>
          <a:lstStyle/>
          <a:p>
            <a:r>
              <a:rPr lang="en-US" dirty="0"/>
              <a:t>Expert predictions 5- 10 years</a:t>
            </a:r>
          </a:p>
        </p:txBody>
      </p:sp>
      <p:sp>
        <p:nvSpPr>
          <p:cNvPr id="3" name="Content Placeholder 2">
            <a:extLst>
              <a:ext uri="{FF2B5EF4-FFF2-40B4-BE49-F238E27FC236}">
                <a16:creationId xmlns:a16="http://schemas.microsoft.com/office/drawing/2014/main" id="{CA70340F-3EDB-DF49-97E8-6D4DA8E0CE0E}"/>
              </a:ext>
            </a:extLst>
          </p:cNvPr>
          <p:cNvSpPr>
            <a:spLocks noGrp="1"/>
          </p:cNvSpPr>
          <p:nvPr>
            <p:ph idx="1"/>
          </p:nvPr>
        </p:nvSpPr>
        <p:spPr/>
        <p:txBody>
          <a:bodyPr/>
          <a:lstStyle/>
          <a:p>
            <a:r>
              <a:rPr lang="en-US" dirty="0"/>
              <a:t>Mobile Devices</a:t>
            </a:r>
          </a:p>
          <a:p>
            <a:r>
              <a:rPr lang="en-US" dirty="0"/>
              <a:t>Drones</a:t>
            </a:r>
          </a:p>
          <a:p>
            <a:r>
              <a:rPr lang="en-US" dirty="0"/>
              <a:t>Internet of Things</a:t>
            </a:r>
          </a:p>
          <a:p>
            <a:r>
              <a:rPr lang="en-US" dirty="0"/>
              <a:t>Artificial Intelligence</a:t>
            </a:r>
          </a:p>
        </p:txBody>
      </p:sp>
    </p:spTree>
    <p:extLst>
      <p:ext uri="{BB962C8B-B14F-4D97-AF65-F5344CB8AC3E}">
        <p14:creationId xmlns:p14="http://schemas.microsoft.com/office/powerpoint/2010/main" val="2239436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D0805-EA5B-CD48-96F8-BA4A08BA820B}"/>
              </a:ext>
            </a:extLst>
          </p:cNvPr>
          <p:cNvSpPr>
            <a:spLocks noGrp="1"/>
          </p:cNvSpPr>
          <p:nvPr>
            <p:ph type="title"/>
          </p:nvPr>
        </p:nvSpPr>
        <p:spPr/>
        <p:txBody>
          <a:bodyPr/>
          <a:lstStyle/>
          <a:p>
            <a:r>
              <a:rPr lang="en-US" dirty="0"/>
              <a:t>Mobile 5 – 10 years</a:t>
            </a:r>
          </a:p>
        </p:txBody>
      </p:sp>
      <p:sp>
        <p:nvSpPr>
          <p:cNvPr id="3" name="Content Placeholder 2">
            <a:extLst>
              <a:ext uri="{FF2B5EF4-FFF2-40B4-BE49-F238E27FC236}">
                <a16:creationId xmlns:a16="http://schemas.microsoft.com/office/drawing/2014/main" id="{9A1FBB18-2D44-6F4C-9B8B-4C48FF3D767C}"/>
              </a:ext>
            </a:extLst>
          </p:cNvPr>
          <p:cNvSpPr>
            <a:spLocks noGrp="1"/>
          </p:cNvSpPr>
          <p:nvPr>
            <p:ph idx="1"/>
          </p:nvPr>
        </p:nvSpPr>
        <p:spPr/>
        <p:txBody>
          <a:bodyPr/>
          <a:lstStyle/>
          <a:p>
            <a:r>
              <a:rPr lang="en-US" dirty="0"/>
              <a:t>Small incremental changes</a:t>
            </a:r>
          </a:p>
          <a:p>
            <a:r>
              <a:rPr lang="en-US" dirty="0"/>
              <a:t>Wearables</a:t>
            </a:r>
          </a:p>
          <a:p>
            <a:r>
              <a:rPr lang="en-US" dirty="0"/>
              <a:t>5G – Edge computing</a:t>
            </a:r>
          </a:p>
          <a:p>
            <a:r>
              <a:rPr lang="en-US" dirty="0"/>
              <a:t>Flip, fold, bend</a:t>
            </a:r>
          </a:p>
          <a:p>
            <a:r>
              <a:rPr lang="en-US" dirty="0"/>
              <a:t>New Interactions</a:t>
            </a:r>
          </a:p>
          <a:p>
            <a:endParaRPr lang="en-US" dirty="0"/>
          </a:p>
        </p:txBody>
      </p:sp>
    </p:spTree>
    <p:extLst>
      <p:ext uri="{BB962C8B-B14F-4D97-AF65-F5344CB8AC3E}">
        <p14:creationId xmlns:p14="http://schemas.microsoft.com/office/powerpoint/2010/main" val="3012974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C2BD5-76DE-6D46-955B-D95021BC9C18}"/>
              </a:ext>
            </a:extLst>
          </p:cNvPr>
          <p:cNvSpPr>
            <a:spLocks noGrp="1"/>
          </p:cNvSpPr>
          <p:nvPr>
            <p:ph type="title"/>
          </p:nvPr>
        </p:nvSpPr>
        <p:spPr/>
        <p:txBody>
          <a:bodyPr/>
          <a:lstStyle/>
          <a:p>
            <a:r>
              <a:rPr lang="en-US" dirty="0"/>
              <a:t>Drones</a:t>
            </a:r>
          </a:p>
        </p:txBody>
      </p:sp>
      <p:sp>
        <p:nvSpPr>
          <p:cNvPr id="3" name="Content Placeholder 2">
            <a:extLst>
              <a:ext uri="{FF2B5EF4-FFF2-40B4-BE49-F238E27FC236}">
                <a16:creationId xmlns:a16="http://schemas.microsoft.com/office/drawing/2014/main" id="{D0DA0522-478F-3944-8CEF-7228D2120727}"/>
              </a:ext>
            </a:extLst>
          </p:cNvPr>
          <p:cNvSpPr>
            <a:spLocks noGrp="1"/>
          </p:cNvSpPr>
          <p:nvPr>
            <p:ph idx="1"/>
          </p:nvPr>
        </p:nvSpPr>
        <p:spPr/>
        <p:txBody>
          <a:bodyPr/>
          <a:lstStyle/>
          <a:p>
            <a:r>
              <a:rPr lang="en-US" dirty="0"/>
              <a:t>AI Powered</a:t>
            </a:r>
          </a:p>
          <a:p>
            <a:r>
              <a:rPr lang="en-US" dirty="0"/>
              <a:t>Uber / Taxis</a:t>
            </a:r>
          </a:p>
          <a:p>
            <a:r>
              <a:rPr lang="en-US" dirty="0"/>
              <a:t>Expanding Areas : Agriculture – Disaster Response – Logistics</a:t>
            </a:r>
          </a:p>
          <a:p>
            <a:r>
              <a:rPr lang="en-US" dirty="0"/>
              <a:t>Military</a:t>
            </a:r>
          </a:p>
          <a:p>
            <a:r>
              <a:rPr lang="en-US" dirty="0"/>
              <a:t>More Regulation</a:t>
            </a:r>
          </a:p>
        </p:txBody>
      </p:sp>
      <p:sp>
        <p:nvSpPr>
          <p:cNvPr id="4" name="TextBox 3">
            <a:extLst>
              <a:ext uri="{FF2B5EF4-FFF2-40B4-BE49-F238E27FC236}">
                <a16:creationId xmlns:a16="http://schemas.microsoft.com/office/drawing/2014/main" id="{D62606FA-0A3C-334D-BD91-A75D482CCAD9}"/>
              </a:ext>
            </a:extLst>
          </p:cNvPr>
          <p:cNvSpPr txBox="1"/>
          <p:nvPr/>
        </p:nvSpPr>
        <p:spPr>
          <a:xfrm>
            <a:off x="10419008" y="5473521"/>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278099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25DF-097E-994C-811F-E4368B391D00}"/>
              </a:ext>
            </a:extLst>
          </p:cNvPr>
          <p:cNvSpPr>
            <a:spLocks noGrp="1"/>
          </p:cNvSpPr>
          <p:nvPr>
            <p:ph type="title"/>
          </p:nvPr>
        </p:nvSpPr>
        <p:spPr/>
        <p:txBody>
          <a:bodyPr/>
          <a:lstStyle/>
          <a:p>
            <a:r>
              <a:rPr lang="en-US" dirty="0"/>
              <a:t>Internet of things</a:t>
            </a:r>
          </a:p>
        </p:txBody>
      </p:sp>
      <p:sp>
        <p:nvSpPr>
          <p:cNvPr id="3" name="Content Placeholder 2">
            <a:extLst>
              <a:ext uri="{FF2B5EF4-FFF2-40B4-BE49-F238E27FC236}">
                <a16:creationId xmlns:a16="http://schemas.microsoft.com/office/drawing/2014/main" id="{B35E371A-13B9-6649-A7B1-2E0E902DB98C}"/>
              </a:ext>
            </a:extLst>
          </p:cNvPr>
          <p:cNvSpPr>
            <a:spLocks noGrp="1"/>
          </p:cNvSpPr>
          <p:nvPr>
            <p:ph idx="1"/>
          </p:nvPr>
        </p:nvSpPr>
        <p:spPr/>
        <p:txBody>
          <a:bodyPr/>
          <a:lstStyle/>
          <a:p>
            <a:r>
              <a:rPr lang="en-US" dirty="0"/>
              <a:t>+25 billion devices by 2025</a:t>
            </a:r>
          </a:p>
          <a:p>
            <a:r>
              <a:rPr lang="en-US" dirty="0"/>
              <a:t>Mobile app interaction -&gt; access from any device</a:t>
            </a:r>
          </a:p>
          <a:p>
            <a:r>
              <a:rPr lang="en-US" dirty="0"/>
              <a:t>AR/VR</a:t>
            </a:r>
          </a:p>
          <a:p>
            <a:r>
              <a:rPr lang="en-US" dirty="0"/>
              <a:t>IoT devices provides information, notifications, and real time interactions with our world </a:t>
            </a:r>
          </a:p>
          <a:p>
            <a:endParaRPr lang="en-US" dirty="0"/>
          </a:p>
        </p:txBody>
      </p:sp>
    </p:spTree>
    <p:extLst>
      <p:ext uri="{BB962C8B-B14F-4D97-AF65-F5344CB8AC3E}">
        <p14:creationId xmlns:p14="http://schemas.microsoft.com/office/powerpoint/2010/main" val="157528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3185B-424E-9649-A75B-324B49F4E7E3}"/>
              </a:ext>
            </a:extLst>
          </p:cNvPr>
          <p:cNvSpPr>
            <a:spLocks noGrp="1"/>
          </p:cNvSpPr>
          <p:nvPr>
            <p:ph type="title"/>
          </p:nvPr>
        </p:nvSpPr>
        <p:spPr/>
        <p:txBody>
          <a:bodyPr/>
          <a:lstStyle/>
          <a:p>
            <a:r>
              <a:rPr lang="en-US" dirty="0"/>
              <a:t>Artificial Intelligence</a:t>
            </a:r>
          </a:p>
        </p:txBody>
      </p:sp>
      <p:sp>
        <p:nvSpPr>
          <p:cNvPr id="3" name="Content Placeholder 2">
            <a:extLst>
              <a:ext uri="{FF2B5EF4-FFF2-40B4-BE49-F238E27FC236}">
                <a16:creationId xmlns:a16="http://schemas.microsoft.com/office/drawing/2014/main" id="{600AF667-B310-D649-B6F9-145178E35B68}"/>
              </a:ext>
            </a:extLst>
          </p:cNvPr>
          <p:cNvSpPr>
            <a:spLocks noGrp="1"/>
          </p:cNvSpPr>
          <p:nvPr>
            <p:ph idx="1"/>
          </p:nvPr>
        </p:nvSpPr>
        <p:spPr/>
        <p:txBody>
          <a:bodyPr/>
          <a:lstStyle/>
          <a:p>
            <a:r>
              <a:rPr lang="en-US" dirty="0"/>
              <a:t>Healthcare</a:t>
            </a:r>
          </a:p>
          <a:p>
            <a:r>
              <a:rPr lang="en-US" dirty="0"/>
              <a:t>Business sustainability</a:t>
            </a:r>
          </a:p>
          <a:p>
            <a:r>
              <a:rPr lang="en-US" dirty="0"/>
              <a:t>Ethics &amp; Governance</a:t>
            </a:r>
          </a:p>
          <a:p>
            <a:r>
              <a:rPr lang="en-US" dirty="0"/>
              <a:t>Service Innovations</a:t>
            </a:r>
          </a:p>
        </p:txBody>
      </p:sp>
    </p:spTree>
    <p:extLst>
      <p:ext uri="{BB962C8B-B14F-4D97-AF65-F5344CB8AC3E}">
        <p14:creationId xmlns:p14="http://schemas.microsoft.com/office/powerpoint/2010/main" val="29395211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0E070-4A44-624A-9ACB-EE9023D9356F}"/>
              </a:ext>
            </a:extLst>
          </p:cNvPr>
          <p:cNvSpPr>
            <a:spLocks noGrp="1"/>
          </p:cNvSpPr>
          <p:nvPr>
            <p:ph type="title"/>
          </p:nvPr>
        </p:nvSpPr>
        <p:spPr/>
        <p:txBody>
          <a:bodyPr/>
          <a:lstStyle/>
          <a:p>
            <a:r>
              <a:rPr lang="en-US" dirty="0"/>
              <a:t>Information Technology’s Role</a:t>
            </a:r>
          </a:p>
        </p:txBody>
      </p:sp>
      <p:sp>
        <p:nvSpPr>
          <p:cNvPr id="3" name="Content Placeholder 2">
            <a:extLst>
              <a:ext uri="{FF2B5EF4-FFF2-40B4-BE49-F238E27FC236}">
                <a16:creationId xmlns:a16="http://schemas.microsoft.com/office/drawing/2014/main" id="{2341C743-544D-5443-B3A1-285F5C888632}"/>
              </a:ext>
            </a:extLst>
          </p:cNvPr>
          <p:cNvSpPr>
            <a:spLocks noGrp="1"/>
          </p:cNvSpPr>
          <p:nvPr>
            <p:ph idx="1"/>
          </p:nvPr>
        </p:nvSpPr>
        <p:spPr/>
        <p:txBody>
          <a:bodyPr/>
          <a:lstStyle/>
          <a:p>
            <a:r>
              <a:rPr lang="en-US" dirty="0"/>
              <a:t>Integrating new devices/technology</a:t>
            </a:r>
          </a:p>
          <a:p>
            <a:r>
              <a:rPr lang="en-US" dirty="0"/>
              <a:t>Collecting data =&gt; Providing Information</a:t>
            </a:r>
          </a:p>
          <a:p>
            <a:r>
              <a:rPr lang="en-US" dirty="0"/>
              <a:t>Security</a:t>
            </a:r>
          </a:p>
          <a:p>
            <a:endParaRPr lang="en-US" dirty="0"/>
          </a:p>
        </p:txBody>
      </p:sp>
    </p:spTree>
    <p:extLst>
      <p:ext uri="{BB962C8B-B14F-4D97-AF65-F5344CB8AC3E}">
        <p14:creationId xmlns:p14="http://schemas.microsoft.com/office/powerpoint/2010/main" val="1012428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924B-890D-4404-9E09-1864660E6A63}"/>
              </a:ext>
            </a:extLst>
          </p:cNvPr>
          <p:cNvSpPr>
            <a:spLocks noGrp="1"/>
          </p:cNvSpPr>
          <p:nvPr>
            <p:ph type="title"/>
          </p:nvPr>
        </p:nvSpPr>
        <p:spPr/>
        <p:txBody>
          <a:bodyPr/>
          <a:lstStyle/>
          <a:p>
            <a:r>
              <a:rPr lang="en-US" dirty="0"/>
              <a:t>Questions</a:t>
            </a:r>
          </a:p>
        </p:txBody>
      </p:sp>
      <p:pic>
        <p:nvPicPr>
          <p:cNvPr id="5" name="Content Placeholder 4">
            <a:extLst>
              <a:ext uri="{FF2B5EF4-FFF2-40B4-BE49-F238E27FC236}">
                <a16:creationId xmlns:a16="http://schemas.microsoft.com/office/drawing/2014/main" id="{DBA0C913-76C8-4A60-BD7E-85A0E898A0EE}"/>
              </a:ext>
            </a:extLst>
          </p:cNvPr>
          <p:cNvPicPr>
            <a:picLocks noGrp="1" noChangeAspect="1"/>
          </p:cNvPicPr>
          <p:nvPr>
            <p:ph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323557" y="2249488"/>
            <a:ext cx="3541712"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99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61B4-7378-D646-84AE-1F00191E47DE}"/>
              </a:ext>
            </a:extLst>
          </p:cNvPr>
          <p:cNvSpPr>
            <a:spLocks noGrp="1"/>
          </p:cNvSpPr>
          <p:nvPr>
            <p:ph type="title"/>
          </p:nvPr>
        </p:nvSpPr>
        <p:spPr/>
        <p:txBody>
          <a:bodyPr/>
          <a:lstStyle/>
          <a:p>
            <a:r>
              <a:rPr lang="en-US" dirty="0"/>
              <a:t>2017 Predictions</a:t>
            </a:r>
          </a:p>
        </p:txBody>
      </p:sp>
      <p:pic>
        <p:nvPicPr>
          <p:cNvPr id="5" name="Content Placeholder 4" descr="A picture containing night sky, dark, outdoor object&#10;&#10;Description automatically generated">
            <a:extLst>
              <a:ext uri="{FF2B5EF4-FFF2-40B4-BE49-F238E27FC236}">
                <a16:creationId xmlns:a16="http://schemas.microsoft.com/office/drawing/2014/main" id="{DE42D1EF-D309-1B4C-9916-33DB20868B1F}"/>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3554413" y="2350294"/>
            <a:ext cx="5080000" cy="3340100"/>
          </a:xfrm>
        </p:spPr>
      </p:pic>
      <p:sp>
        <p:nvSpPr>
          <p:cNvPr id="6" name="TextBox 5">
            <a:extLst>
              <a:ext uri="{FF2B5EF4-FFF2-40B4-BE49-F238E27FC236}">
                <a16:creationId xmlns:a16="http://schemas.microsoft.com/office/drawing/2014/main" id="{B98E3362-D65F-4D4C-80CD-1113EC14488C}"/>
              </a:ext>
            </a:extLst>
          </p:cNvPr>
          <p:cNvSpPr txBox="1"/>
          <p:nvPr/>
        </p:nvSpPr>
        <p:spPr>
          <a:xfrm>
            <a:off x="3554413" y="5690394"/>
            <a:ext cx="5080000" cy="230832"/>
          </a:xfrm>
          <a:prstGeom prst="rect">
            <a:avLst/>
          </a:prstGeom>
          <a:noFill/>
        </p:spPr>
        <p:txBody>
          <a:bodyPr wrap="square" rtlCol="0">
            <a:spAutoFit/>
          </a:bodyPr>
          <a:lstStyle/>
          <a:p>
            <a:r>
              <a:rPr lang="en-US" sz="900">
                <a:hlinkClick r:id="rId4" tooltip="http://thedigitalconsultant.blogspot.com/2010/12/2011-crystal-ball-gazing.html"/>
              </a:rPr>
              <a:t>This Photo</a:t>
            </a:r>
            <a:r>
              <a:rPr lang="en-US" sz="900"/>
              <a:t> by Unknown Author is licensed under </a:t>
            </a:r>
            <a:r>
              <a:rPr lang="en-US" sz="900">
                <a:hlinkClick r:id="rId5" tooltip="https://creativecommons.org/licenses/by-nd/3.0/"/>
              </a:rPr>
              <a:t>CC BY-ND</a:t>
            </a:r>
            <a:endParaRPr lang="en-US" sz="900"/>
          </a:p>
        </p:txBody>
      </p:sp>
    </p:spTree>
    <p:extLst>
      <p:ext uri="{BB962C8B-B14F-4D97-AF65-F5344CB8AC3E}">
        <p14:creationId xmlns:p14="http://schemas.microsoft.com/office/powerpoint/2010/main" val="1989114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5D8C2-EAC1-445B-AAA9-ECDACD160639}"/>
              </a:ext>
            </a:extLst>
          </p:cNvPr>
          <p:cNvSpPr>
            <a:spLocks noGrp="1"/>
          </p:cNvSpPr>
          <p:nvPr>
            <p:ph type="title"/>
          </p:nvPr>
        </p:nvSpPr>
        <p:spPr/>
        <p:txBody>
          <a:bodyPr/>
          <a:lstStyle/>
          <a:p>
            <a:r>
              <a:rPr lang="en-US" dirty="0"/>
              <a:t>2017 Predictions: Mobile</a:t>
            </a:r>
          </a:p>
        </p:txBody>
      </p:sp>
      <p:sp>
        <p:nvSpPr>
          <p:cNvPr id="5" name="Content Placeholder 4">
            <a:extLst>
              <a:ext uri="{FF2B5EF4-FFF2-40B4-BE49-F238E27FC236}">
                <a16:creationId xmlns:a16="http://schemas.microsoft.com/office/drawing/2014/main" id="{C02B5F4B-028F-4E30-BD7A-965D46CFD8E0}"/>
              </a:ext>
            </a:extLst>
          </p:cNvPr>
          <p:cNvSpPr>
            <a:spLocks noGrp="1"/>
          </p:cNvSpPr>
          <p:nvPr>
            <p:ph idx="1"/>
          </p:nvPr>
        </p:nvSpPr>
        <p:spPr/>
        <p:txBody>
          <a:bodyPr>
            <a:normAutofit lnSpcReduction="10000"/>
          </a:bodyPr>
          <a:lstStyle/>
          <a:p>
            <a:r>
              <a:rPr lang="en-US" sz="2600" dirty="0"/>
              <a:t>Flexible</a:t>
            </a:r>
          </a:p>
          <a:p>
            <a:r>
              <a:rPr lang="en-US" sz="2600" dirty="0"/>
              <a:t>Wearable</a:t>
            </a:r>
          </a:p>
          <a:p>
            <a:r>
              <a:rPr lang="en-US" sz="2600" dirty="0"/>
              <a:t>Payments</a:t>
            </a:r>
          </a:p>
          <a:p>
            <a:r>
              <a:rPr lang="en-US" sz="2600" dirty="0"/>
              <a:t>5G Networks</a:t>
            </a:r>
          </a:p>
          <a:p>
            <a:r>
              <a:rPr lang="en-US" sz="2600" dirty="0"/>
              <a:t>Translation</a:t>
            </a:r>
          </a:p>
          <a:p>
            <a:r>
              <a:rPr lang="en-US" sz="2600" dirty="0"/>
              <a:t>Batteries</a:t>
            </a:r>
            <a:endParaRPr lang="en-US" dirty="0"/>
          </a:p>
          <a:p>
            <a:endParaRPr lang="en-US" dirty="0"/>
          </a:p>
          <a:p>
            <a:endParaRPr lang="en-US" dirty="0"/>
          </a:p>
        </p:txBody>
      </p:sp>
      <p:pic>
        <p:nvPicPr>
          <p:cNvPr id="5122" name="Picture 2" descr="Image result for mobile">
            <a:extLst>
              <a:ext uri="{FF2B5EF4-FFF2-40B4-BE49-F238E27FC236}">
                <a16:creationId xmlns:a16="http://schemas.microsoft.com/office/drawing/2014/main" id="{3F97A5D8-B184-4D09-A905-2912D2C088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773" y="2168804"/>
            <a:ext cx="7165638" cy="341051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34311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126DD-9C47-4FFA-8555-10C312D6B474}"/>
              </a:ext>
            </a:extLst>
          </p:cNvPr>
          <p:cNvSpPr>
            <a:spLocks noGrp="1"/>
          </p:cNvSpPr>
          <p:nvPr>
            <p:ph type="title"/>
          </p:nvPr>
        </p:nvSpPr>
        <p:spPr>
          <a:xfrm>
            <a:off x="1141413" y="618518"/>
            <a:ext cx="9905998" cy="1478570"/>
          </a:xfrm>
        </p:spPr>
        <p:txBody>
          <a:bodyPr/>
          <a:lstStyle/>
          <a:p>
            <a:r>
              <a:rPr lang="en-US" dirty="0"/>
              <a:t>2017 Predictions: Flexible</a:t>
            </a:r>
          </a:p>
        </p:txBody>
      </p:sp>
      <p:pic>
        <p:nvPicPr>
          <p:cNvPr id="1026" name="Picture 2" descr="https://www.oled-info.com/files/lg-chem-truly-flexible-oled-prototypes-2-img_assist-306x203.jpg">
            <a:extLst>
              <a:ext uri="{FF2B5EF4-FFF2-40B4-BE49-F238E27FC236}">
                <a16:creationId xmlns:a16="http://schemas.microsoft.com/office/drawing/2014/main" id="{43FE5A30-D772-4068-85B8-0BAE076BB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919" y="1794855"/>
            <a:ext cx="2914650" cy="19335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32" name="Picture 8" descr="Related image">
            <a:extLst>
              <a:ext uri="{FF2B5EF4-FFF2-40B4-BE49-F238E27FC236}">
                <a16:creationId xmlns:a16="http://schemas.microsoft.com/office/drawing/2014/main" id="{EE9654DC-0BBA-43FD-B85F-8A769FF40D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9714" r="-1"/>
          <a:stretch/>
        </p:blipFill>
        <p:spPr bwMode="auto">
          <a:xfrm>
            <a:off x="7585588" y="618518"/>
            <a:ext cx="3445340" cy="428625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36" name="Picture 12" descr="Image result for Flexible phone">
            <a:extLst>
              <a:ext uri="{FF2B5EF4-FFF2-40B4-BE49-F238E27FC236}">
                <a16:creationId xmlns:a16="http://schemas.microsoft.com/office/drawing/2014/main" id="{6FEAF6AF-373F-4516-B855-B0FF19C593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9717" y="4264259"/>
            <a:ext cx="3980329" cy="223893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308472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F503-3B2A-6E48-A512-581E3CF46096}"/>
              </a:ext>
            </a:extLst>
          </p:cNvPr>
          <p:cNvSpPr>
            <a:spLocks noGrp="1"/>
          </p:cNvSpPr>
          <p:nvPr>
            <p:ph type="title"/>
          </p:nvPr>
        </p:nvSpPr>
        <p:spPr/>
        <p:txBody>
          <a:bodyPr/>
          <a:lstStyle/>
          <a:p>
            <a:r>
              <a:rPr lang="en-US" dirty="0"/>
              <a:t>2</a:t>
            </a:r>
            <a:r>
              <a:rPr lang="en-US" baseline="30000" dirty="0"/>
              <a:t>nd</a:t>
            </a:r>
            <a:r>
              <a:rPr lang="en-US" dirty="0"/>
              <a:t> generation Flexible Displays</a:t>
            </a:r>
          </a:p>
        </p:txBody>
      </p:sp>
      <p:pic>
        <p:nvPicPr>
          <p:cNvPr id="4" name="Gear-TCL-Rollable-DSCF7620.mp4" descr="Gear-TCL-Rollable-DSCF7620.mp4">
            <a:hlinkClick r:id="" action="ppaction://media"/>
            <a:extLst>
              <a:ext uri="{FF2B5EF4-FFF2-40B4-BE49-F238E27FC236}">
                <a16:creationId xmlns:a16="http://schemas.microsoft.com/office/drawing/2014/main" id="{16E0664D-7813-A343-94C5-031FD3C5AC8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94091" y="1889477"/>
            <a:ext cx="8000642" cy="4500613"/>
          </a:xfrm>
        </p:spPr>
      </p:pic>
    </p:spTree>
    <p:extLst>
      <p:ext uri="{BB962C8B-B14F-4D97-AF65-F5344CB8AC3E}">
        <p14:creationId xmlns:p14="http://schemas.microsoft.com/office/powerpoint/2010/main" val="57999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E28E-85B9-4BDA-ABF7-66BC1143010A}"/>
              </a:ext>
            </a:extLst>
          </p:cNvPr>
          <p:cNvSpPr>
            <a:spLocks noGrp="1"/>
          </p:cNvSpPr>
          <p:nvPr>
            <p:ph type="title"/>
          </p:nvPr>
        </p:nvSpPr>
        <p:spPr/>
        <p:txBody>
          <a:bodyPr/>
          <a:lstStyle/>
          <a:p>
            <a:r>
              <a:rPr lang="en-US" dirty="0"/>
              <a:t>2017 Predictions: Wearables</a:t>
            </a:r>
          </a:p>
        </p:txBody>
      </p:sp>
      <p:pic>
        <p:nvPicPr>
          <p:cNvPr id="2052" name="Picture 4" descr="Image result for fitbit">
            <a:extLst>
              <a:ext uri="{FF2B5EF4-FFF2-40B4-BE49-F238E27FC236}">
                <a16:creationId xmlns:a16="http://schemas.microsoft.com/office/drawing/2014/main" id="{B3195D43-B78F-41B8-8F3C-0DC1CADBE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5486" y="1870265"/>
            <a:ext cx="16383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earable technology medical">
            <a:extLst>
              <a:ext uri="{FF2B5EF4-FFF2-40B4-BE49-F238E27FC236}">
                <a16:creationId xmlns:a16="http://schemas.microsoft.com/office/drawing/2014/main" id="{75F5EFC9-E483-4A32-BE29-6B2AF9C54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1695" y="4250755"/>
            <a:ext cx="2367582" cy="155251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64" name="Picture 16" descr="Image result for wearable technology medical">
            <a:extLst>
              <a:ext uri="{FF2B5EF4-FFF2-40B4-BE49-F238E27FC236}">
                <a16:creationId xmlns:a16="http://schemas.microsoft.com/office/drawing/2014/main" id="{8E2E012A-8007-44A7-8136-72720A680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5625" y="3948521"/>
            <a:ext cx="4164507" cy="234253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80" name="Picture 32" descr="Image result for wearable tech hearables">
            <a:extLst>
              <a:ext uri="{FF2B5EF4-FFF2-40B4-BE49-F238E27FC236}">
                <a16:creationId xmlns:a16="http://schemas.microsoft.com/office/drawing/2014/main" id="{4F57D45D-D1E8-4AAB-8C49-3506DFCA67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6043" y="4951672"/>
            <a:ext cx="2379304" cy="133938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82" name="Picture 34" descr="Image result for wearable tech eyewear">
            <a:extLst>
              <a:ext uri="{FF2B5EF4-FFF2-40B4-BE49-F238E27FC236}">
                <a16:creationId xmlns:a16="http://schemas.microsoft.com/office/drawing/2014/main" id="{00FA2BB1-115E-431C-8D5D-7C7693E03D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0290" y="1601564"/>
            <a:ext cx="3819289" cy="157235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84" name="Picture 36" descr="Image result for wearable tech jewelry">
            <a:extLst>
              <a:ext uri="{FF2B5EF4-FFF2-40B4-BE49-F238E27FC236}">
                <a16:creationId xmlns:a16="http://schemas.microsoft.com/office/drawing/2014/main" id="{C17B9362-B298-4615-AA82-3F7AB313D7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236" y="2453749"/>
            <a:ext cx="3879477" cy="157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095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3D848-68E2-4B61-846A-D0A59C3A3424}"/>
              </a:ext>
            </a:extLst>
          </p:cNvPr>
          <p:cNvSpPr>
            <a:spLocks noGrp="1"/>
          </p:cNvSpPr>
          <p:nvPr>
            <p:ph type="title"/>
          </p:nvPr>
        </p:nvSpPr>
        <p:spPr/>
        <p:txBody>
          <a:bodyPr/>
          <a:lstStyle/>
          <a:p>
            <a:r>
              <a:rPr lang="en-US" dirty="0"/>
              <a:t>2017 Predictions: Payments</a:t>
            </a:r>
          </a:p>
        </p:txBody>
      </p:sp>
      <p:pic>
        <p:nvPicPr>
          <p:cNvPr id="4098" name="Picture 2" descr="Image result for Mobile Payment">
            <a:extLst>
              <a:ext uri="{FF2B5EF4-FFF2-40B4-BE49-F238E27FC236}">
                <a16:creationId xmlns:a16="http://schemas.microsoft.com/office/drawing/2014/main" id="{D786BFE4-3760-4E29-AB2A-EDE9A80A5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849" y="2097088"/>
            <a:ext cx="3992845"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4" name="Picture 8" descr="Image result for Mobile Payment">
            <a:extLst>
              <a:ext uri="{FF2B5EF4-FFF2-40B4-BE49-F238E27FC236}">
                <a16:creationId xmlns:a16="http://schemas.microsoft.com/office/drawing/2014/main" id="{B84B2B6C-180B-4610-B268-F256ED325D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1352" y="2097088"/>
            <a:ext cx="4538098" cy="3505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76210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F9C5F-B623-4E24-9507-DBA8C188759E}"/>
              </a:ext>
            </a:extLst>
          </p:cNvPr>
          <p:cNvSpPr>
            <a:spLocks noGrp="1"/>
          </p:cNvSpPr>
          <p:nvPr>
            <p:ph type="title"/>
          </p:nvPr>
        </p:nvSpPr>
        <p:spPr/>
        <p:txBody>
          <a:bodyPr/>
          <a:lstStyle/>
          <a:p>
            <a:r>
              <a:rPr lang="en-US" dirty="0"/>
              <a:t>2017 Predictions: 5g</a:t>
            </a:r>
          </a:p>
        </p:txBody>
      </p:sp>
      <p:pic>
        <p:nvPicPr>
          <p:cNvPr id="3076" name="Picture 4" descr="Image result for 5G">
            <a:extLst>
              <a:ext uri="{FF2B5EF4-FFF2-40B4-BE49-F238E27FC236}">
                <a16:creationId xmlns:a16="http://schemas.microsoft.com/office/drawing/2014/main" id="{771EF43C-DB04-4D0E-B499-CE3028FDB0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781" y="1022997"/>
            <a:ext cx="3491267" cy="196383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descr="Image result for 5G">
            <a:extLst>
              <a:ext uri="{FF2B5EF4-FFF2-40B4-BE49-F238E27FC236}">
                <a16:creationId xmlns:a16="http://schemas.microsoft.com/office/drawing/2014/main" id="{DABF7B1C-8E6F-4D3F-BF32-4B32FB781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625" y="618518"/>
            <a:ext cx="1175964" cy="117596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0" name="Picture 8" descr="Image result for 5G">
            <a:extLst>
              <a:ext uri="{FF2B5EF4-FFF2-40B4-BE49-F238E27FC236}">
                <a16:creationId xmlns:a16="http://schemas.microsoft.com/office/drawing/2014/main" id="{F2B178C2-83CD-4516-BD4D-C3121943C5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6055" y="2334508"/>
            <a:ext cx="5863306" cy="34528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2" name="Picture 10" descr="Image result for 5G">
            <a:extLst>
              <a:ext uri="{FF2B5EF4-FFF2-40B4-BE49-F238E27FC236}">
                <a16:creationId xmlns:a16="http://schemas.microsoft.com/office/drawing/2014/main" id="{BB5B4584-FECF-455E-98CD-53F8F408DC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2157" y="3553853"/>
            <a:ext cx="2515254" cy="251525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1FDC49-E094-4C44-9F56-7A6FD15A3925}"/>
              </a:ext>
            </a:extLst>
          </p:cNvPr>
          <p:cNvSpPr txBox="1"/>
          <p:nvPr/>
        </p:nvSpPr>
        <p:spPr>
          <a:xfrm>
            <a:off x="1918953" y="6069107"/>
            <a:ext cx="1584101" cy="369332"/>
          </a:xfrm>
          <a:prstGeom prst="rect">
            <a:avLst/>
          </a:prstGeom>
          <a:noFill/>
        </p:spPr>
        <p:txBody>
          <a:bodyPr wrap="square" rtlCol="0">
            <a:spAutoFit/>
          </a:bodyPr>
          <a:lstStyle/>
          <a:p>
            <a:r>
              <a:rPr lang="en-US" dirty="0">
                <a:hlinkClick r:id="rId7"/>
              </a:rPr>
              <a:t>Actual Speeds</a:t>
            </a:r>
            <a:endParaRPr lang="en-US" dirty="0"/>
          </a:p>
        </p:txBody>
      </p:sp>
    </p:spTree>
    <p:extLst>
      <p:ext uri="{BB962C8B-B14F-4D97-AF65-F5344CB8AC3E}">
        <p14:creationId xmlns:p14="http://schemas.microsoft.com/office/powerpoint/2010/main" val="35428392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2563</TotalTime>
  <Words>6705</Words>
  <Application>Microsoft Macintosh PowerPoint</Application>
  <PresentationFormat>Widescreen</PresentationFormat>
  <Paragraphs>557</Paragraphs>
  <Slides>27</Slides>
  <Notes>27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Tw Cen MT</vt:lpstr>
      <vt:lpstr>Circuit</vt:lpstr>
      <vt:lpstr>Future of IT</vt:lpstr>
      <vt:lpstr>Agenda</vt:lpstr>
      <vt:lpstr>2017 Predictions</vt:lpstr>
      <vt:lpstr>2017 Predictions: Mobile</vt:lpstr>
      <vt:lpstr>2017 Predictions: Flexible</vt:lpstr>
      <vt:lpstr>2nd generation Flexible Displays</vt:lpstr>
      <vt:lpstr>2017 Predictions: Wearables</vt:lpstr>
      <vt:lpstr>2017 Predictions: Payments</vt:lpstr>
      <vt:lpstr>2017 Predictions: 5g</vt:lpstr>
      <vt:lpstr>T-Mobile</vt:lpstr>
      <vt:lpstr>Verizon</vt:lpstr>
      <vt:lpstr>AT&amp;T</vt:lpstr>
      <vt:lpstr>2017 Predictions: Translation</vt:lpstr>
      <vt:lpstr>2017 Predictions: Batteries</vt:lpstr>
      <vt:lpstr>2017 Predictions: Other devices/Tech</vt:lpstr>
      <vt:lpstr>2017 Predictions: Drones</vt:lpstr>
      <vt:lpstr>2017 Predictions: Internet of Things (IOT)</vt:lpstr>
      <vt:lpstr>2017 Predictions: Artificial Intelligence/Machine Learning</vt:lpstr>
      <vt:lpstr>2017 Predictions:  Automotive</vt:lpstr>
      <vt:lpstr>2017 Predictions: Virtual/Augmented Reality</vt:lpstr>
      <vt:lpstr>Expert predictions 5- 10 years</vt:lpstr>
      <vt:lpstr>Mobile 5 – 10 years</vt:lpstr>
      <vt:lpstr>Drones</vt:lpstr>
      <vt:lpstr>Internet of things</vt:lpstr>
      <vt:lpstr>Artificial Intelligence</vt:lpstr>
      <vt:lpstr>Information Technology’s Role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of IT</dc:title>
  <dc:creator>Michael Dempewolf</dc:creator>
  <cp:lastModifiedBy>Michael Dempewolf</cp:lastModifiedBy>
  <cp:revision>23</cp:revision>
  <cp:lastPrinted>2022-01-20T14:30:22Z</cp:lastPrinted>
  <dcterms:created xsi:type="dcterms:W3CDTF">2022-01-18T21:40:13Z</dcterms:created>
  <dcterms:modified xsi:type="dcterms:W3CDTF">2022-01-20T16:24:03Z</dcterms:modified>
</cp:coreProperties>
</file>